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ink/ink1.xml" ContentType="application/inkml+xml"/>
  <Override PartName="/ppt/ink/ink2.xml" ContentType="application/inkml+xml"/>
  <Override PartName="/ppt/ink/ink3.xml" ContentType="application/inkml+xml"/>
  <Override PartName="/ppt/media/image30.svg" ContentType="image/svg+xml"/>
  <Override PartName="/ppt/media/image32.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51" r:id="rId3"/>
  </p:sldMasterIdLst>
  <p:notesMasterIdLst>
    <p:notesMasterId r:id="rId5"/>
  </p:notesMasterIdLst>
  <p:sldIdLst>
    <p:sldId id="256" r:id="rId4"/>
    <p:sldId id="257" r:id="rId6"/>
    <p:sldId id="258" r:id="rId7"/>
    <p:sldId id="259" r:id="rId8"/>
    <p:sldId id="270" r:id="rId9"/>
    <p:sldId id="276" r:id="rId10"/>
    <p:sldId id="277" r:id="rId11"/>
    <p:sldId id="271" r:id="rId12"/>
    <p:sldId id="339" r:id="rId13"/>
    <p:sldId id="340" r:id="rId14"/>
    <p:sldId id="341" r:id="rId15"/>
    <p:sldId id="342" r:id="rId16"/>
    <p:sldId id="343" r:id="rId17"/>
    <p:sldId id="344" r:id="rId18"/>
    <p:sldId id="345" r:id="rId19"/>
    <p:sldId id="346" r:id="rId20"/>
    <p:sldId id="347" r:id="rId21"/>
    <p:sldId id="275" r:id="rId22"/>
    <p:sldId id="314" r:id="rId23"/>
    <p:sldId id="278" r:id="rId24"/>
    <p:sldId id="315" r:id="rId25"/>
    <p:sldId id="317" r:id="rId26"/>
    <p:sldId id="316" r:id="rId27"/>
    <p:sldId id="318" r:id="rId28"/>
    <p:sldId id="319" r:id="rId29"/>
    <p:sldId id="320" r:id="rId30"/>
    <p:sldId id="321" r:id="rId31"/>
    <p:sldId id="322" r:id="rId32"/>
    <p:sldId id="323" r:id="rId33"/>
    <p:sldId id="324" r:id="rId34"/>
    <p:sldId id="325" r:id="rId35"/>
    <p:sldId id="326" r:id="rId36"/>
    <p:sldId id="327" r:id="rId37"/>
    <p:sldId id="328" r:id="rId38"/>
    <p:sldId id="329" r:id="rId39"/>
    <p:sldId id="269" r:id="rId40"/>
  </p:sldIdLst>
  <p:sldSz cx="9144000" cy="5143500" type="screen16x9"/>
  <p:notesSz cx="5143500" cy="9144000"/>
  <p:custDataLst>
    <p:tags r:id="rId45"/>
  </p:custDataLst>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5" name="作者"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p:scale>
          <a:sx n="75" d="100"/>
          <a:sy n="75" d="100"/>
        </p:scale>
        <p:origin x="62" y="32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notesMaster" Target="notesMasters/notesMaster1.xml"/><Relationship Id="rId45" Type="http://schemas.openxmlformats.org/officeDocument/2006/relationships/tags" Target="tags/tag125.xml"/><Relationship Id="rId44" Type="http://schemas.openxmlformats.org/officeDocument/2006/relationships/commentAuthors" Target="commentAuthors.xml"/><Relationship Id="rId43" Type="http://schemas.openxmlformats.org/officeDocument/2006/relationships/tableStyles" Target="tableStyles.xml"/><Relationship Id="rId42" Type="http://schemas.openxmlformats.org/officeDocument/2006/relationships/viewProps" Target="viewProps.xml"/><Relationship Id="rId41" Type="http://schemas.openxmlformats.org/officeDocument/2006/relationships/presProps" Target="presProps.xml"/><Relationship Id="rId40" Type="http://schemas.openxmlformats.org/officeDocument/2006/relationships/slide" Target="slides/slide36.xml"/><Relationship Id="rId4" Type="http://schemas.openxmlformats.org/officeDocument/2006/relationships/slide" Target="slides/slide1.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ink/ink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12-23T11:53:30"/>
    </inkml:context>
    <inkml:brush xml:id="br0">
      <inkml:brushProperty name="width" value="0.05292" units="cm"/>
      <inkml:brushProperty name="height" value="0.05292" units="cm"/>
      <inkml:brushProperty name="color" value="#ffffff"/>
      <inkml:brushProperty name="ignorePressure" value="0"/>
    </inkml:brush>
  </inkml:definitions>
  <inkml:trace contextRef="#ctx0" brushRef="#br0">6111 3591,'6'0,"6"0,-6 12,-6 0,0 6,0-6,0 6,0 6,0-18,0 12,0-6,0 6,0-6,0 6,0-6,0 6,0-12,0 24,0-24,-6 12,6-12,0 6,0 0,0-18,0-12,0 0,0-6,0 6,0-6,0 6,0 6,0 6,6 0,-6-12,0 6,6 0,-6 0,0 6,0 0,0 0,0 30,0-12,0-6,0 12,0-6,0 6,0-12,0 6,0 0,0 0,0-6,-6 18,6-6,0-6,-6 18,6-18,0-6,0-12,0-24,0 24,0-30,0 24,12-30,-12 30,6-6,-6 12,0-6,0 0,0 6,0 0,0 0,6 6,-6 12,0-6,0 24,0-6,0 12,0 0,0-12,0-6,0 0,0-12,0 0,0-12,0-18,12-12,-12 0,12-18,-12 30,0 0,0-12,0 18,0-18,0 24,0-18,0 24,0 0,0 0,0 0,0 12,0 18,0 0,0 12,0 0,6 0,-6-6,0 6,0-12,0 0,0-6,0 6,0-18,0 0,0-12,0-6,0-18,0 6,12 0,-12-12,0 6,0 18,0-12,0 12,0 6,0 18,0-6,0 24,0 6,0 0,0 0,0-18,0 6,0-12,0 6,0 0,0-6,0-6,0 0,0-12,0-12,0-18,6-12,-6 12,12-12,-12 24,0-6,6 18,-6 18,0 18,0 0,0 12,0 0,0 0,0 0,0-12,0 6,0-18,0 18,-12-6,12-18,0 0,0-18,0-48,0 6,0 6,0 0,0-18,0 42,0-12,6 6,-6 24,0 24,0 6,0-6,-6 18,6 12,-6-12,6 0,-12-12,12-6,0 0,0-12,-6-6,6-24,0-12,0 0,6 0,-6 6,0 6,6 18,-6-6,0 0,0 6,0 0,0 12,0 30,0-24,0 18,0-24,0 0,0 0,0 0,0-12,0 0,0-30,6 0,6 12,-6-6,-6 6,12 0,-12 12,0 6,0 0,0 0,-12-12,6 18,0-6,0 0,0 6,0-6,0 6,0 0,-6 0,6 0,0 0,0 0,0 0,6 6,-6-6,6 6,0 6,-6-12,6 6,0 0,-12-6,12 6,-6 0,0 12,0-12,6 6,-6 6,-6 0,6-6,-6 18,12-24,0 6,0 0,0-18,0 0,12-6,-6 6,0-12,0 12,0 0,-6 0,12 6,-12-6,6-6,0 0,12 6,-12-12,0 12,0 0,0-6,6 12,-12-6,6 6,0 0,0 0,0 0,0 0,0 12,6-12,-12 6,6 0,-6 0,0 0,6 0,-6 0,0 0,6 6,-6-6,0 0,0 0,0 6,0 0,0-6,0 0,0 0,0 0,0 0,0 12,0-6,0 6,0-6,0 6,0-12,0 0,0 0,0 0,0 6,0-6,0 6,0 6,0-6,0 0,0-6,0 12,0-6,0-6,0 0,0 0,0 0,-6-6,6 6,0 0,-12 12,6 0,6-12,-6 0,6 0,-6-6,0 0,-6 0,6-6,6 0,-6 0,6-6,-6 6,0 6,6-6,-6 0,0 6,6-6,-12 6,12-6,-6 6,6-6,-6 6,6-12,-6 6,6 0,0 0,0 12,0 18,0-6,0 6,0-18,0 12,12-18,-12-12,0 0,0-24,0-12,-6 12,6-12,0 12,0 0,0 6,0 6,0 0,0 0,0 6,0 12,0 0,0-12,0 12,0-6,0-6,0-6,0 6,0 12,0 0,0-6,0 6,0-6,0 6,0 24,0 6,0-6,0-12,0 0,0 0,0 0,12 0,-12 6,0-6,0 0,0 0,0 6,0 0,0-6,0-18,-6 6,6-6,-6 6,6 0,0-6,0 6,0 0,-6 6,6-6,0 12,0 18,0-6,0 6,0 0,0 6,0-24,0 18,0 0,0 0,12-6,-12-6,0 0,0-6,0 0,6 0,-6-12,0-18,0 0,0 12,0-18,0 6,0 6,6-18,-6 12,0 0,0-6,0 6,0 0,0 18,12-12,-12 12,0 0,0 24,0 18,0-24,0 24,0-12,0 12,0-18,0 6,0-6,0 6,0-6,0-6,0 12,0-18,0-6</inkml:trace>
</inkml:ink>
</file>

<file path=ppt/ink/ink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12-23T11:53:30"/>
    </inkml:context>
    <inkml:brush xml:id="br0">
      <inkml:brushProperty name="width" value="0.05292" units="cm"/>
      <inkml:brushProperty name="height" value="0.05292" units="cm"/>
      <inkml:brushProperty name="color" value="#ffffff"/>
      <inkml:brushProperty name="ignorePressure" value="0"/>
    </inkml:brush>
  </inkml:definitions>
  <inkml:trace contextRef="#ctx0" brushRef="#br0">10682 2052,'10'0,"-5"0,0 0,0 0,0 0,0 5,10 0,-10 0,0 0,-5 0,5 5,-5-5,5 0,5 5,-10 5,5 0,-5-5,5 5,-5-10,0 20,0-10,0-10,0 10,0-5,0 5,0-10,0 0,0 0,0 0,0 10,0-10,0 0,0 0,0 0,0 0,0 10,0-10,0 5,0 5,0-10,0 5,0 0,0-5,0 0,0-10,0-10,0-5,0 0,0-5,0 5,0-20,0 0,0 10,0 15,0-15,0 0,5 0,-5 10,0 0,0-5,0 20,0-5,0-5,0 5,0 5,0-5,0 15,0 10,0-5,-5 25,0-5,-5 0,5 0,-5 25,10-25,-10 25,5-25,5-15,-10 15,10-20,-5 15,5-15,0-5,0 10,-10-15,10 5,0-20,5-5,-5 0,5-15,5 15,-10 10,5-25,5 15,-10 15,0-10,5 5,-5 5,0-5,5 5,-5 15,0-5,0 20,0 15,0-10,0 20,0-10,0-10,0 0,0-15,0 5,0-5,0-10,0 0,0-30,5-30,0 0,5 25,10-40,-20 40,10-20,-5 5,-5 15,10 10,-10 5,0 10,0-5,0 15,0 20,0-5,0 5,0-15,0 30,0-25,0 5,0 0,0-5,0-5,0 5,0-10,0 0,0-25,0 0,0 15,0-15,0 0,-10-5,10 20,0 0,0 0,0 15,0 0,0 5,0 10,0-5,0 0,0 10,0-5,0-15,0 10,-5-5,5-10,0-10,0-5,0-5,0-5,0-5,0 15,0-5,0 10,0 0,0 0,0 0,0 15,0 20,0 0,0 10,-5 5,5-40,0 15,-5-20,5-5,0-30,0 5,0 15,5-35,5 5,-10 25,5-10,-5 0,10 15,-10 0,5 5,-5 5,0-5,0 15,0 0,0 5,0 20,0 0,0-10,0 10,0-5,0-5,0 0,0-15,0 15,0-15,0 0,0-10,0 0,0-15,0 10,0-15,0 15,0-5,0 5,0-5,0 10,0 0,0 10,0 15,0 10,0 10,0 0,-10-15,10-15,0-5,0 0,0-10,0-10,0-25,0 10,5 10,-5 0,0 0,5-5,-5 15,0-15,5 15,-5-5,0 10,0 10,0 30,0-20,0 25,0 0,0-10,0-10,0 0,0-10,0-5,0-20,0-15,0 10,0 0,0 5,0 5,0 0,0 5,10 5,-10 20,0-5,0 5,0-5,0-5,0-5,0 0,0 10,0-10,0 0,0-10,5-10,-5 5,0 5,5-10,-5 5,0-5,0 10,0 10,0 15,0 0,0 5,0-5,0-15,0 0,0-10,0-10,0-5,0 10,0-5,0-5,0 15,0-15,0 5,0 5,0-15,0 15,0-5,0 10,0-5,0-5,0 10,0 0,0 0,0 0,0-5,0 5,0 0,-5 0,5 0,0 0,0 0,-5-5,5 5,0 0,0 0,-10 0,10 0,0 0,-5 5,5-5,-5 5,0-10,0 10,0 0,0 0,5-5,-5 5,-5 0,5-5,0 0,0 5,5-5,5 5,0 0,5 5,-5-5,0 5,0-5,-5 5,5-5,0 10,-5 0,5-5,0 0,-5 0,10 5,-10-5,5 0,-5 0,0 0,5-5,-5 5,0 0,0 0,0 5,0 0,0-5,0 0,0 0,0 10,0-10,0 5,0 5,0 0,0-5,0 5,0-10,0 5,0 5,0-5,0 5,0-10,0 0,0 0,0 0,0 5,0-5,0 0,0 5,0-5,0 5,0-5,0 0,0 0,0 0,0 0,0 0,0 5,0-5,0 0,0 0,-5 0,-5 0,5 0,0 0,0-5,0 0,5 10,-5-10,0 0,0 0,-5 0,5 0,0 0,0 0,0 0,5 5,5-5,-5 5,5-5,0 0,5 0,-5 0,0 0,-5-5,0-25,0 25,0-5,0-5,0 5,0-15,0 15,5-15,-5 20,0-15,0 10,0-5,0 5,0-5,0 5,0-15,0 15,0-5,0 10,10-5,-10 0,0 5,0-5,0 5,5 0,-5 0,0-5,0 5,0 0,0 0,0 0,0 0,5 0,-5-10,0 10,0 0,0 0,5-10,-5 10,0 0,0-5,5 0,-5 5,0 0,0 0,0 0,0 10,0 0,0 0,-5 5,5-5,0-5</inkml:trace>
</inkml:ink>
</file>

<file path=ppt/ink/ink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12-23T11:53:30"/>
    </inkml:context>
    <inkml:brush xml:id="br0">
      <inkml:brushProperty name="width" value="0.05292" units="cm"/>
      <inkml:brushProperty name="height" value="0.05292" units="cm"/>
      <inkml:brushProperty name="color" value="#ffffff"/>
      <inkml:brushProperty name="ignorePressure" value="0"/>
    </inkml:brush>
  </inkml:definitions>
  <inkml:trace contextRef="#ctx0" brushRef="#br0">10822 6597,'-5'0,"0"0,-10 5,-5 0,15-5,-10 5,0 5,5-5,0-5,10 5,0 0,0 5,-5 0,5 10,-5-5,5 0,0-5,-10 15,10-20,0 5,-5-5,5 10,0-10,0 0,0 5,0 0,0-5,10-20,-10-5,0 5,0-5,5 0,-5 5,0 0,0 5,10-10,-10 5,0 0,0 10,5 5,-5 15,0-5,0 15,0-20,5 20,-5-10,0-10,0 15,0-15,0 0,5-10,-5-10,0-5,0 15,0-15,0 5,10-5,-10 15,0 0,0 0,0 10,0 5,5 5,-5 0,0-5,0-5,0 0,0 5,0-5,5 0,-5 0,0-10,5-10,-5 5,10-5,-10 10,5 0,-5 0,0-5,5 5,0 5,-5 15,10 0,-10 5,0-10,0 0,0 5,0 0,0-5,0 0,0 0,0-5,0-15,0-15,0-5,0 0,5 10,-5 5,0 10,0 0,5 5,-5 5,0 15,0 10,0 0,0 0,-10 5,5-15,5 0,-10 5,10-20,-5 5,5 5,0-5,0 0,0-5,-5-15,5 0,0-10,0-10,0 5,0-15,0 10,0 10,0 10,0-5,0 10,0 10,0 0,0 15,0 20,-10-10,5-5,5 5,-10-10,10-5,-5-10,5 0,0 0,0-20,0 10,0-20,0-15,0 20,0-30,5 15,0 25,-5-5,0 10,0 10,0 10,0 15,0 10,0 0,0-10,0 0,0-15,0-5,0 0,0-5,0-15,0-25,0 15,0 0,0 5,0 10,0 20,0 35,-10-30,10 5,-5 5,5-10,0-5,0-10,-10 5,10-5,0-10,0-5,0-15,0 5,0 0,0 5,0 10,5 0,-5 0,0 10,0 20,0 0,0-20,0 15,5 0,-5-15,0 0,0 10,0-10,5-5,-5 5,5-5,0 0,5 0,-5-5,0 0,0-10,0 10,-5-5,5 0,5 0,-10 5,5-10,-5 10,5-5,-5-5,0 10,0-10,0 5,5 5,-5-10,0 10,0-5,10-15,-10 15,0-10,0 5,0 10,5 0,-5 0,0-5,0 5,0 15,0 0,-10 15,5-5,-5 0,10 10,-5-5,-5 5,10-10,-5 10,-5-5,5-5,5-15,0 0,0 0,0-10,0-5,0-15,0 5,0 15,0-15,0 0,10-5,-5 15,-5-5,5 0,-5-5,0 15,5 0,-5 0,0-10,10 10,-10 0,0 0,0-5,5-5,-5 10,0 0,0-10,0 5,5 0,-5 5,0 0,0 0,0-5,0-5,0 10,5 0,-5 0,0-10,0 5,0-5,0 10,0 0,0-10,0 10,0 0,0-5,0 5,0-5,-5 10,5-5,0 15,0-5,0 5,0 5,0-5,0 15,0-5,0-10,10 15,-10-15,0-5,0 5,0-5,0 0,5-5,-5 5,0 0,0 0,0 0,0 5,0-5,0 0,0-20,-5 5,5-5,0 0,-5 10,5-5,0-5,0 10,0 0,0 0,0 0,0 0,0 0,0 10,0 0,0 0,0 0,0 0,0 0,0 5,0-5,0 0,0 0,0 0,0 0,10 0,-10 5,0-5,0 0,0 5,0-5,0 10,0-5,0 0,0-5,0 5,0-5,0 10,0-10,0 0,0 0,0 0,0 10,0-10,0 0,0 0,0 0,0 0,0 0,0 5,0-5,0 0,0 0,0 0,0 0,0 0,0 5,0-5,0 0,0 0,0 0,0 0,0 0,0 0,0 5,0-5,-5-5,5 5,-5-5,0 0,0 5,0-5,0 0,0 0,-5 5,5-5,0 0,0 5,0-5,0 0,0 0,5 5,0 5,0-5,0 0,0 0,0 0,5 0,0-5,-5 5,5-5,0 0,0 10,5-10,-10 5,5-5,0 0,0 0,0 0,0 0,0-10,-5 5,10 5,-10-5,5 5,-5-5,5 0,-5 0,5 5,-5-5,0-5,0 5,0 0,5 5,-5-5,0 0,0 0,0 0,0-5,0 5,0 0,0 0,0 0,0 0,0 0,0 0,0-5,0 5,0 0,0 0,0 0,0 0,0 0,0-5,0 5,0 0,0 0,0 0,0 0,-5 0,5-5,0 5,0 0,0 0,0 0,0 0,0 0,0 0,0-5,0 5,-5 0,5 0,0 0,0 0,0 0,0-5,0 5,0 0,0 0,0 0,0-10,0 10,0 0,0 0,0 0,0 0,0 0,0-5,0 5,0 0,0 0,0 0,5 5,-5-5,0 0,0 0,0-5,0 5,0 0,0 0,0 0,5 5,-5-5,0 0,-5 25,-5-10,5 5,-5 5,5 5,0-10,-5 5,10-15,-5 15,5 0,0 5,-5-20,5 5,0 10,0-5,0-10,0 5,0 0,0 0,0 5,0-5,0 5,0 5,0-5,0-10,0 5,0 5,5-10,-5 0,0 0,5 0,-5 0,0 0,5-5,-5 10,0-5,5-5,-10 0,0 0,0 0,0 0,0 0,-5 0,5 0,0 0,0 0,0 0,5-10,-5 10,5 5,5-5,0 0,0 0,-5-5,0 0,0-5,0 10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F7021451-1387-4CA6-816F-3879F97B5CBC}"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F7021451-1387-4CA6-816F-3879F97B5CBC}"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F7021451-1387-4CA6-816F-3879F97B5CBC}"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F7021451-1387-4CA6-816F-3879F97B5CBC}"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F7021451-1387-4CA6-816F-3879F97B5CBC}"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F7021451-1387-4CA6-816F-3879F97B5CBC}"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F7021451-1387-4CA6-816F-3879F97B5CBC}"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F7021451-1387-4CA6-816F-3879F97B5CBC}"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F7021451-1387-4CA6-816F-3879F97B5CBC}"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F7021451-1387-4CA6-816F-3879F97B5CBC}"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F7021451-1387-4CA6-816F-3879F97B5CBC}"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F7021451-1387-4CA6-816F-3879F97B5CBC}"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F7021451-1387-4CA6-816F-3879F97B5CBC}"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F7021451-1387-4CA6-816F-3879F97B5CBC}"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F7021451-1387-4CA6-816F-3879F97B5CBC}"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F7021451-1387-4CA6-816F-3879F97B5CBC}"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F7021451-1387-4CA6-816F-3879F97B5CBC}"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F7021451-1387-4CA6-816F-3879F97B5CBC}"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F7021451-1387-4CA6-816F-3879F97B5CBC}"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F7021451-1387-4CA6-816F-3879F97B5CBC}"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F7021451-1387-4CA6-816F-3879F97B5CBC}"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F7021451-1387-4CA6-816F-3879F97B5CBC}"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F7021451-1387-4CA6-816F-3879F97B5CBC}"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F7021451-1387-4CA6-816F-3879F97B5CBC}"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F7021451-1387-4CA6-816F-3879F97B5CBC}"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F7021451-1387-4CA6-816F-3879F97B5CBC}"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F7021451-1387-4CA6-816F-3879F97B5CBC}"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PPTIST_MASTER">
    <p:bg>
      <p:bgPr>
        <a:solidFill>
          <a:srgbClr val="F4F7FF"/>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PPTIST_MASTER">
    <p:bg>
      <p:bgPr>
        <a:solidFill>
          <a:srgbClr val="F4F7FF"/>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841772"/>
            <a:ext cx="6858000" cy="1790700"/>
          </a:xfrm>
        </p:spPr>
        <p:txBody>
          <a:bodyPr anchor="b"/>
          <a:lstStyle>
            <a:lvl1pPr algn="ctr">
              <a:defRPr sz="45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143000" y="2701529"/>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a:xfrm>
            <a:off x="628650" y="4767263"/>
            <a:ext cx="2057400" cy="273844"/>
          </a:xfrm>
        </p:spPr>
        <p:txBody>
          <a:bodyPr/>
          <a:lstStyle/>
          <a:p>
            <a:fld id="{2BE99DD4-9382-4405-8ED2-14FD8D96A64D}" type="datetimeFigureOut">
              <a:rPr lang="zh-CN" altLang="en-US" smtClean="0"/>
            </a:fld>
            <a:endParaRPr lang="zh-CN" altLang="en-US"/>
          </a:p>
        </p:txBody>
      </p:sp>
      <p:sp>
        <p:nvSpPr>
          <p:cNvPr id="5" name="页脚占位符 4"/>
          <p:cNvSpPr>
            <a:spLocks noGrp="1"/>
          </p:cNvSpPr>
          <p:nvPr>
            <p:ph type="ftr" sz="quarter" idx="11"/>
          </p:nvPr>
        </p:nvSpPr>
        <p:spPr>
          <a:xfrm>
            <a:off x="3028950" y="4767263"/>
            <a:ext cx="3086100" cy="273844"/>
          </a:xfrm>
        </p:spPr>
        <p:txBody>
          <a:bodyPr/>
          <a:lstStyle/>
          <a:p>
            <a:endParaRPr lang="zh-CN" altLang="en-US"/>
          </a:p>
        </p:txBody>
      </p:sp>
      <p:sp>
        <p:nvSpPr>
          <p:cNvPr id="6" name="灯片编号占位符 5"/>
          <p:cNvSpPr>
            <a:spLocks noGrp="1"/>
          </p:cNvSpPr>
          <p:nvPr>
            <p:ph type="sldNum" sz="quarter" idx="12"/>
          </p:nvPr>
        </p:nvSpPr>
        <p:spPr>
          <a:xfrm>
            <a:off x="6457950" y="4767263"/>
            <a:ext cx="2057400" cy="273844"/>
          </a:xfrm>
        </p:spPr>
        <p:txBody>
          <a:bodyPr/>
          <a:lstStyle/>
          <a:p>
            <a:fld id="{B0603E7A-A929-4279-9A47-2D7DAED594EA}"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4" Type="http://schemas.openxmlformats.org/officeDocument/2006/relationships/theme" Target="../theme/theme2.xml"/><Relationship Id="rId3" Type="http://schemas.openxmlformats.org/officeDocument/2006/relationships/slideLayout" Target="../slideLayouts/slideLayout5.xml"/><Relationship Id="rId2" Type="http://schemas.openxmlformats.org/officeDocument/2006/relationships/slideLayout" Target="../slideLayouts/slideLayout4.xml"/><Relationship Id="rId1"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52" r:id="rId1"/>
    <p:sldLayoutId id="2147483653" r:id="rId2"/>
    <p:sldLayoutId id="2147483654" r:id="rId3"/>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6" Type="http://schemas.openxmlformats.org/officeDocument/2006/relationships/notesSlide" Target="../notesSlides/notesSlide10.xml"/><Relationship Id="rId5" Type="http://schemas.openxmlformats.org/officeDocument/2006/relationships/slideLayout" Target="../slideLayouts/slideLayout2.xml"/><Relationship Id="rId4" Type="http://schemas.openxmlformats.org/officeDocument/2006/relationships/image" Target="../media/image13.png"/><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image" Target="../media/image4.jpeg"/></Relationships>
</file>

<file path=ppt/slides/_rels/slide11.xml.rels><?xml version="1.0" encoding="UTF-8" standalone="yes"?>
<Relationships xmlns="http://schemas.openxmlformats.org/package/2006/relationships"><Relationship Id="rId5" Type="http://schemas.openxmlformats.org/officeDocument/2006/relationships/notesSlide" Target="../notesSlides/notesSlide11.xml"/><Relationship Id="rId4" Type="http://schemas.openxmlformats.org/officeDocument/2006/relationships/slideLayout" Target="../slideLayouts/slideLayout2.xml"/><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image" Target="../media/image4.jpeg"/></Relationships>
</file>

<file path=ppt/slides/_rels/slide12.xml.rels><?xml version="1.0" encoding="UTF-8" standalone="yes"?>
<Relationships xmlns="http://schemas.openxmlformats.org/package/2006/relationships"><Relationship Id="rId6" Type="http://schemas.openxmlformats.org/officeDocument/2006/relationships/notesSlide" Target="../notesSlides/notesSlide12.xml"/><Relationship Id="rId5" Type="http://schemas.openxmlformats.org/officeDocument/2006/relationships/slideLayout" Target="../slideLayouts/slideLayout2.xml"/><Relationship Id="rId4" Type="http://schemas.openxmlformats.org/officeDocument/2006/relationships/image" Target="../media/image18.png"/><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image" Target="../media/image4.jpeg"/></Relationships>
</file>

<file path=ppt/slides/_rels/slide13.xml.rels><?xml version="1.0" encoding="UTF-8" standalone="yes"?>
<Relationships xmlns="http://schemas.openxmlformats.org/package/2006/relationships"><Relationship Id="rId5" Type="http://schemas.openxmlformats.org/officeDocument/2006/relationships/notesSlide" Target="../notesSlides/notesSlide13.xml"/><Relationship Id="rId4" Type="http://schemas.openxmlformats.org/officeDocument/2006/relationships/slideLayout" Target="../slideLayouts/slideLayout2.xml"/><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image" Target="../media/image4.jpeg"/></Relationships>
</file>

<file path=ppt/slides/_rels/slide14.xml.rels><?xml version="1.0" encoding="UTF-8" standalone="yes"?>
<Relationships xmlns="http://schemas.openxmlformats.org/package/2006/relationships"><Relationship Id="rId6" Type="http://schemas.openxmlformats.org/officeDocument/2006/relationships/notesSlide" Target="../notesSlides/notesSlide14.xml"/><Relationship Id="rId5" Type="http://schemas.openxmlformats.org/officeDocument/2006/relationships/slideLayout" Target="../slideLayouts/slideLayout2.xml"/><Relationship Id="rId4" Type="http://schemas.openxmlformats.org/officeDocument/2006/relationships/image" Target="../media/image23.png"/><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image" Target="../media/image4.jpeg"/></Relationships>
</file>

<file path=ppt/slides/_rels/slide15.xml.rels><?xml version="1.0" encoding="UTF-8" standalone="yes"?>
<Relationships xmlns="http://schemas.openxmlformats.org/package/2006/relationships"><Relationship Id="rId5" Type="http://schemas.openxmlformats.org/officeDocument/2006/relationships/notesSlide" Target="../notesSlides/notesSlide15.xml"/><Relationship Id="rId4" Type="http://schemas.openxmlformats.org/officeDocument/2006/relationships/slideLayout" Target="../slideLayouts/slideLayout2.xml"/><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image" Target="../media/image4.jpeg"/></Relationships>
</file>

<file path=ppt/slides/_rels/slide16.xml.rels><?xml version="1.0" encoding="UTF-8" standalone="yes"?>
<Relationships xmlns="http://schemas.openxmlformats.org/package/2006/relationships"><Relationship Id="rId6" Type="http://schemas.openxmlformats.org/officeDocument/2006/relationships/notesSlide" Target="../notesSlides/notesSlide16.xml"/><Relationship Id="rId5" Type="http://schemas.openxmlformats.org/officeDocument/2006/relationships/slideLayout" Target="../slideLayouts/slideLayout2.xml"/><Relationship Id="rId4" Type="http://schemas.openxmlformats.org/officeDocument/2006/relationships/image" Target="../media/image28.png"/><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image" Target="../media/image4.jpe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image" Target="../media/image4.jpe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3.xml"/><Relationship Id="rId1" Type="http://schemas.openxmlformats.org/officeDocument/2006/relationships/image" Target="../media/image3.jpeg"/></Relationships>
</file>

<file path=ppt/slides/_rels/slide19.xml.rels><?xml version="1.0" encoding="UTF-8" standalone="yes"?>
<Relationships xmlns="http://schemas.openxmlformats.org/package/2006/relationships"><Relationship Id="rId9" Type="http://schemas.openxmlformats.org/officeDocument/2006/relationships/tags" Target="../tags/tag14.xml"/><Relationship Id="rId8" Type="http://schemas.openxmlformats.org/officeDocument/2006/relationships/tags" Target="../tags/tag13.xml"/><Relationship Id="rId7" Type="http://schemas.openxmlformats.org/officeDocument/2006/relationships/tags" Target="../tags/tag12.xml"/><Relationship Id="rId6" Type="http://schemas.openxmlformats.org/officeDocument/2006/relationships/tags" Target="../tags/tag11.xml"/><Relationship Id="rId5" Type="http://schemas.openxmlformats.org/officeDocument/2006/relationships/tags" Target="../tags/tag10.xml"/><Relationship Id="rId4" Type="http://schemas.openxmlformats.org/officeDocument/2006/relationships/tags" Target="../tags/tag9.xml"/><Relationship Id="rId3" Type="http://schemas.openxmlformats.org/officeDocument/2006/relationships/tags" Target="../tags/tag8.xml"/><Relationship Id="rId25" Type="http://schemas.openxmlformats.org/officeDocument/2006/relationships/notesSlide" Target="../notesSlides/notesSlide19.xml"/><Relationship Id="rId24" Type="http://schemas.openxmlformats.org/officeDocument/2006/relationships/slideLayout" Target="../slideLayouts/slideLayout2.xml"/><Relationship Id="rId23" Type="http://schemas.openxmlformats.org/officeDocument/2006/relationships/image" Target="../media/image34.jpeg"/><Relationship Id="rId22" Type="http://schemas.openxmlformats.org/officeDocument/2006/relationships/tags" Target="../tags/tag22.xml"/><Relationship Id="rId21" Type="http://schemas.openxmlformats.org/officeDocument/2006/relationships/image" Target="../media/image33.jpeg"/><Relationship Id="rId20" Type="http://schemas.openxmlformats.org/officeDocument/2006/relationships/tags" Target="../tags/tag21.xml"/><Relationship Id="rId2" Type="http://schemas.openxmlformats.org/officeDocument/2006/relationships/tags" Target="../tags/tag7.xml"/><Relationship Id="rId19" Type="http://schemas.openxmlformats.org/officeDocument/2006/relationships/image" Target="../media/image32.svg"/><Relationship Id="rId18" Type="http://schemas.openxmlformats.org/officeDocument/2006/relationships/image" Target="../media/image31.png"/><Relationship Id="rId17" Type="http://schemas.openxmlformats.org/officeDocument/2006/relationships/tags" Target="../tags/tag20.xml"/><Relationship Id="rId16" Type="http://schemas.openxmlformats.org/officeDocument/2006/relationships/image" Target="../media/image30.svg"/><Relationship Id="rId15" Type="http://schemas.openxmlformats.org/officeDocument/2006/relationships/image" Target="../media/image29.png"/><Relationship Id="rId14" Type="http://schemas.openxmlformats.org/officeDocument/2006/relationships/tags" Target="../tags/tag19.xml"/><Relationship Id="rId13" Type="http://schemas.openxmlformats.org/officeDocument/2006/relationships/tags" Target="../tags/tag18.xml"/><Relationship Id="rId12" Type="http://schemas.openxmlformats.org/officeDocument/2006/relationships/tags" Target="../tags/tag17.xml"/><Relationship Id="rId11" Type="http://schemas.openxmlformats.org/officeDocument/2006/relationships/tags" Target="../tags/tag16.xml"/><Relationship Id="rId10" Type="http://schemas.openxmlformats.org/officeDocument/2006/relationships/tags" Target="../tags/tag15.xml"/><Relationship Id="rId1" Type="http://schemas.openxmlformats.org/officeDocument/2006/relationships/image" Target="../media/image4.jpeg"/></Relationships>
</file>

<file path=ppt/slides/_rels/slide2.xml.rels><?xml version="1.0" encoding="UTF-8" standalone="yes"?>
<Relationships xmlns="http://schemas.openxmlformats.org/package/2006/relationships"><Relationship Id="rId9" Type="http://schemas.openxmlformats.org/officeDocument/2006/relationships/notesSlide" Target="../notesSlides/notesSlide2.xml"/><Relationship Id="rId8" Type="http://schemas.openxmlformats.org/officeDocument/2006/relationships/slideLayout" Target="../slideLayouts/slideLayout1.xml"/><Relationship Id="rId7" Type="http://schemas.openxmlformats.org/officeDocument/2006/relationships/tags" Target="../tags/tag6.xml"/><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image" Target="../media/image2.jpeg"/></Relationships>
</file>

<file path=ppt/slides/_rels/slide20.xml.rels><?xml version="1.0" encoding="UTF-8" standalone="yes"?>
<Relationships xmlns="http://schemas.openxmlformats.org/package/2006/relationships"><Relationship Id="rId4" Type="http://schemas.openxmlformats.org/officeDocument/2006/relationships/notesSlide" Target="../notesSlides/notesSlide20.xml"/><Relationship Id="rId3" Type="http://schemas.openxmlformats.org/officeDocument/2006/relationships/slideLayout" Target="../slideLayouts/slideLayout1.xml"/><Relationship Id="rId2" Type="http://schemas.openxmlformats.org/officeDocument/2006/relationships/image" Target="../media/image35.png"/><Relationship Id="rId1" Type="http://schemas.openxmlformats.org/officeDocument/2006/relationships/image" Target="../media/image4.jpeg"/></Relationships>
</file>

<file path=ppt/slides/_rels/slide21.xml.rels><?xml version="1.0" encoding="UTF-8" standalone="yes"?>
<Relationships xmlns="http://schemas.openxmlformats.org/package/2006/relationships"><Relationship Id="rId4" Type="http://schemas.openxmlformats.org/officeDocument/2006/relationships/notesSlide" Target="../notesSlides/notesSlide21.xml"/><Relationship Id="rId3" Type="http://schemas.openxmlformats.org/officeDocument/2006/relationships/slideLayout" Target="../slideLayouts/slideLayout1.xml"/><Relationship Id="rId2" Type="http://schemas.openxmlformats.org/officeDocument/2006/relationships/image" Target="../media/image36.png"/><Relationship Id="rId1" Type="http://schemas.openxmlformats.org/officeDocument/2006/relationships/image" Target="../media/image4.jpeg"/></Relationships>
</file>

<file path=ppt/slides/_rels/slide22.xml.rels><?xml version="1.0" encoding="UTF-8" standalone="yes"?>
<Relationships xmlns="http://schemas.openxmlformats.org/package/2006/relationships"><Relationship Id="rId9" Type="http://schemas.openxmlformats.org/officeDocument/2006/relationships/tags" Target="../tags/tag29.xml"/><Relationship Id="rId8" Type="http://schemas.openxmlformats.org/officeDocument/2006/relationships/tags" Target="../tags/tag28.xml"/><Relationship Id="rId7" Type="http://schemas.openxmlformats.org/officeDocument/2006/relationships/tags" Target="../tags/tag27.xml"/><Relationship Id="rId6" Type="http://schemas.openxmlformats.org/officeDocument/2006/relationships/tags" Target="../tags/tag26.xml"/><Relationship Id="rId5" Type="http://schemas.openxmlformats.org/officeDocument/2006/relationships/tags" Target="../tags/tag25.xml"/><Relationship Id="rId4" Type="http://schemas.openxmlformats.org/officeDocument/2006/relationships/tags" Target="../tags/tag24.xml"/><Relationship Id="rId3" Type="http://schemas.openxmlformats.org/officeDocument/2006/relationships/tags" Target="../tags/tag23.xml"/><Relationship Id="rId2" Type="http://schemas.openxmlformats.org/officeDocument/2006/relationships/image" Target="../media/image37.png"/><Relationship Id="rId14" Type="http://schemas.openxmlformats.org/officeDocument/2006/relationships/notesSlide" Target="../notesSlides/notesSlide22.xml"/><Relationship Id="rId13" Type="http://schemas.openxmlformats.org/officeDocument/2006/relationships/slideLayout" Target="../slideLayouts/slideLayout1.xml"/><Relationship Id="rId12" Type="http://schemas.openxmlformats.org/officeDocument/2006/relationships/image" Target="../media/image38.png"/><Relationship Id="rId11" Type="http://schemas.openxmlformats.org/officeDocument/2006/relationships/customXml" Target="../ink/ink1.xml"/><Relationship Id="rId10" Type="http://schemas.openxmlformats.org/officeDocument/2006/relationships/tags" Target="../tags/tag30.xml"/><Relationship Id="rId1" Type="http://schemas.openxmlformats.org/officeDocument/2006/relationships/image" Target="../media/image4.jpeg"/></Relationships>
</file>

<file path=ppt/slides/_rels/slide23.xml.rels><?xml version="1.0" encoding="UTF-8" standalone="yes"?>
<Relationships xmlns="http://schemas.openxmlformats.org/package/2006/relationships"><Relationship Id="rId5" Type="http://schemas.openxmlformats.org/officeDocument/2006/relationships/notesSlide" Target="../notesSlides/notesSlide23.xml"/><Relationship Id="rId4" Type="http://schemas.openxmlformats.org/officeDocument/2006/relationships/slideLayout" Target="../slideLayouts/slideLayout1.xml"/><Relationship Id="rId3" Type="http://schemas.openxmlformats.org/officeDocument/2006/relationships/tags" Target="../tags/tag31.xml"/><Relationship Id="rId2" Type="http://schemas.openxmlformats.org/officeDocument/2006/relationships/image" Target="../media/image39.png"/><Relationship Id="rId1" Type="http://schemas.openxmlformats.org/officeDocument/2006/relationships/image" Target="../media/image4.jpeg"/></Relationships>
</file>

<file path=ppt/slides/_rels/slide24.xml.rels><?xml version="1.0" encoding="UTF-8" standalone="yes"?>
<Relationships xmlns="http://schemas.openxmlformats.org/package/2006/relationships"><Relationship Id="rId5" Type="http://schemas.openxmlformats.org/officeDocument/2006/relationships/notesSlide" Target="../notesSlides/notesSlide24.xml"/><Relationship Id="rId4" Type="http://schemas.openxmlformats.org/officeDocument/2006/relationships/slideLayout" Target="../slideLayouts/slideLayout1.xml"/><Relationship Id="rId3" Type="http://schemas.openxmlformats.org/officeDocument/2006/relationships/tags" Target="../tags/tag32.xml"/><Relationship Id="rId2" Type="http://schemas.openxmlformats.org/officeDocument/2006/relationships/image" Target="../media/image40.png"/><Relationship Id="rId1" Type="http://schemas.openxmlformats.org/officeDocument/2006/relationships/image" Target="../media/image4.jpeg"/></Relationships>
</file>

<file path=ppt/slides/_rels/slide25.xml.rels><?xml version="1.0" encoding="UTF-8" standalone="yes"?>
<Relationships xmlns="http://schemas.openxmlformats.org/package/2006/relationships"><Relationship Id="rId7" Type="http://schemas.openxmlformats.org/officeDocument/2006/relationships/notesSlide" Target="../notesSlides/notesSlide25.xml"/><Relationship Id="rId6" Type="http://schemas.openxmlformats.org/officeDocument/2006/relationships/slideLayout" Target="../slideLayouts/slideLayout1.xml"/><Relationship Id="rId5" Type="http://schemas.openxmlformats.org/officeDocument/2006/relationships/tags" Target="../tags/tag35.xml"/><Relationship Id="rId4" Type="http://schemas.openxmlformats.org/officeDocument/2006/relationships/tags" Target="../tags/tag34.xml"/><Relationship Id="rId3" Type="http://schemas.openxmlformats.org/officeDocument/2006/relationships/image" Target="../media/image41.png"/><Relationship Id="rId2" Type="http://schemas.openxmlformats.org/officeDocument/2006/relationships/tags" Target="../tags/tag33.xml"/><Relationship Id="rId1" Type="http://schemas.openxmlformats.org/officeDocument/2006/relationships/image" Target="../media/image4.jpeg"/></Relationships>
</file>

<file path=ppt/slides/_rels/slide26.xml.rels><?xml version="1.0" encoding="UTF-8" standalone="yes"?>
<Relationships xmlns="http://schemas.openxmlformats.org/package/2006/relationships"><Relationship Id="rId7" Type="http://schemas.openxmlformats.org/officeDocument/2006/relationships/notesSlide" Target="../notesSlides/notesSlide26.xml"/><Relationship Id="rId6" Type="http://schemas.openxmlformats.org/officeDocument/2006/relationships/slideLayout" Target="../slideLayouts/slideLayout1.xml"/><Relationship Id="rId5" Type="http://schemas.openxmlformats.org/officeDocument/2006/relationships/tags" Target="../tags/tag38.xml"/><Relationship Id="rId4" Type="http://schemas.openxmlformats.org/officeDocument/2006/relationships/tags" Target="../tags/tag37.xml"/><Relationship Id="rId3" Type="http://schemas.openxmlformats.org/officeDocument/2006/relationships/image" Target="../media/image42.png"/><Relationship Id="rId2" Type="http://schemas.openxmlformats.org/officeDocument/2006/relationships/tags" Target="../tags/tag36.xml"/><Relationship Id="rId1" Type="http://schemas.openxmlformats.org/officeDocument/2006/relationships/image" Target="../media/image4.jpeg"/></Relationships>
</file>

<file path=ppt/slides/_rels/slide27.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image" Target="../media/image44.png"/><Relationship Id="rId7" Type="http://schemas.openxmlformats.org/officeDocument/2006/relationships/tags" Target="../tags/tag43.xml"/><Relationship Id="rId6" Type="http://schemas.openxmlformats.org/officeDocument/2006/relationships/tags" Target="../tags/tag42.xml"/><Relationship Id="rId5" Type="http://schemas.openxmlformats.org/officeDocument/2006/relationships/tags" Target="../tags/tag41.xml"/><Relationship Id="rId4" Type="http://schemas.openxmlformats.org/officeDocument/2006/relationships/image" Target="../media/image43.png"/><Relationship Id="rId3" Type="http://schemas.openxmlformats.org/officeDocument/2006/relationships/tags" Target="../tags/tag40.xml"/><Relationship Id="rId2" Type="http://schemas.openxmlformats.org/officeDocument/2006/relationships/tags" Target="../tags/tag39.xml"/><Relationship Id="rId10" Type="http://schemas.openxmlformats.org/officeDocument/2006/relationships/notesSlide" Target="../notesSlides/notesSlide27.xml"/><Relationship Id="rId1" Type="http://schemas.openxmlformats.org/officeDocument/2006/relationships/image" Target="../media/image4.jpeg"/></Relationships>
</file>

<file path=ppt/slides/_rels/slide28.xml.rels><?xml version="1.0" encoding="UTF-8" standalone="yes"?>
<Relationships xmlns="http://schemas.openxmlformats.org/package/2006/relationships"><Relationship Id="rId6" Type="http://schemas.openxmlformats.org/officeDocument/2006/relationships/notesSlide" Target="../notesSlides/notesSlide28.xml"/><Relationship Id="rId5" Type="http://schemas.openxmlformats.org/officeDocument/2006/relationships/slideLayout" Target="../slideLayouts/slideLayout1.xml"/><Relationship Id="rId4" Type="http://schemas.openxmlformats.org/officeDocument/2006/relationships/image" Target="../media/image45.png"/><Relationship Id="rId3" Type="http://schemas.openxmlformats.org/officeDocument/2006/relationships/tags" Target="../tags/tag45.xml"/><Relationship Id="rId2" Type="http://schemas.openxmlformats.org/officeDocument/2006/relationships/tags" Target="../tags/tag44.xml"/><Relationship Id="rId1" Type="http://schemas.openxmlformats.org/officeDocument/2006/relationships/image" Target="../media/image4.jpeg"/></Relationships>
</file>

<file path=ppt/slides/_rels/slide29.xml.rels><?xml version="1.0" encoding="UTF-8" standalone="yes"?>
<Relationships xmlns="http://schemas.openxmlformats.org/package/2006/relationships"><Relationship Id="rId6" Type="http://schemas.openxmlformats.org/officeDocument/2006/relationships/notesSlide" Target="../notesSlides/notesSlide29.xml"/><Relationship Id="rId5" Type="http://schemas.openxmlformats.org/officeDocument/2006/relationships/slideLayout" Target="../slideLayouts/slideLayout1.xml"/><Relationship Id="rId4" Type="http://schemas.openxmlformats.org/officeDocument/2006/relationships/image" Target="../media/image46.png"/><Relationship Id="rId3" Type="http://schemas.openxmlformats.org/officeDocument/2006/relationships/tags" Target="../tags/tag47.xml"/><Relationship Id="rId2" Type="http://schemas.openxmlformats.org/officeDocument/2006/relationships/tags" Target="../tags/tag46.xml"/><Relationship Id="rId1" Type="http://schemas.openxmlformats.org/officeDocument/2006/relationships/image" Target="../media/image4.jpe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image" Target="../media/image3.jpeg"/></Relationships>
</file>

<file path=ppt/slides/_rels/slide30.xml.rels><?xml version="1.0" encoding="UTF-8" standalone="yes"?>
<Relationships xmlns="http://schemas.openxmlformats.org/package/2006/relationships"><Relationship Id="rId9" Type="http://schemas.openxmlformats.org/officeDocument/2006/relationships/notesSlide" Target="../notesSlides/notesSlide30.xml"/><Relationship Id="rId8" Type="http://schemas.openxmlformats.org/officeDocument/2006/relationships/slideLayout" Target="../slideLayouts/slideLayout1.xml"/><Relationship Id="rId7" Type="http://schemas.openxmlformats.org/officeDocument/2006/relationships/image" Target="../media/image49.png"/><Relationship Id="rId6" Type="http://schemas.openxmlformats.org/officeDocument/2006/relationships/tags" Target="../tags/tag50.xml"/><Relationship Id="rId5" Type="http://schemas.openxmlformats.org/officeDocument/2006/relationships/image" Target="../media/image48.png"/><Relationship Id="rId4" Type="http://schemas.openxmlformats.org/officeDocument/2006/relationships/tags" Target="../tags/tag49.xml"/><Relationship Id="rId3" Type="http://schemas.openxmlformats.org/officeDocument/2006/relationships/image" Target="../media/image47.png"/><Relationship Id="rId2" Type="http://schemas.openxmlformats.org/officeDocument/2006/relationships/tags" Target="../tags/tag48.xml"/><Relationship Id="rId1" Type="http://schemas.openxmlformats.org/officeDocument/2006/relationships/image" Target="../media/image4.jpeg"/></Relationships>
</file>

<file path=ppt/slides/_rels/slide31.xml.rels><?xml version="1.0" encoding="UTF-8" standalone="yes"?>
<Relationships xmlns="http://schemas.openxmlformats.org/package/2006/relationships"><Relationship Id="rId9" Type="http://schemas.openxmlformats.org/officeDocument/2006/relationships/notesSlide" Target="../notesSlides/notesSlide31.xml"/><Relationship Id="rId8" Type="http://schemas.openxmlformats.org/officeDocument/2006/relationships/slideLayout" Target="../slideLayouts/slideLayout1.xml"/><Relationship Id="rId7" Type="http://schemas.openxmlformats.org/officeDocument/2006/relationships/image" Target="../media/image52.png"/><Relationship Id="rId6" Type="http://schemas.openxmlformats.org/officeDocument/2006/relationships/tags" Target="../tags/tag53.xml"/><Relationship Id="rId5" Type="http://schemas.openxmlformats.org/officeDocument/2006/relationships/image" Target="../media/image51.png"/><Relationship Id="rId4" Type="http://schemas.openxmlformats.org/officeDocument/2006/relationships/tags" Target="../tags/tag52.xml"/><Relationship Id="rId3" Type="http://schemas.openxmlformats.org/officeDocument/2006/relationships/image" Target="../media/image50.png"/><Relationship Id="rId2" Type="http://schemas.openxmlformats.org/officeDocument/2006/relationships/tags" Target="../tags/tag51.xml"/><Relationship Id="rId1" Type="http://schemas.openxmlformats.org/officeDocument/2006/relationships/image" Target="../media/image4.jpeg"/></Relationships>
</file>

<file path=ppt/slides/_rels/slide32.xml.rels><?xml version="1.0" encoding="UTF-8" standalone="yes"?>
<Relationships xmlns="http://schemas.openxmlformats.org/package/2006/relationships"><Relationship Id="rId9" Type="http://schemas.openxmlformats.org/officeDocument/2006/relationships/tags" Target="../tags/tag61.xml"/><Relationship Id="rId8" Type="http://schemas.openxmlformats.org/officeDocument/2006/relationships/tags" Target="../tags/tag60.xml"/><Relationship Id="rId7" Type="http://schemas.openxmlformats.org/officeDocument/2006/relationships/tags" Target="../tags/tag59.xml"/><Relationship Id="rId6" Type="http://schemas.openxmlformats.org/officeDocument/2006/relationships/tags" Target="../tags/tag58.xml"/><Relationship Id="rId5" Type="http://schemas.openxmlformats.org/officeDocument/2006/relationships/tags" Target="../tags/tag57.xml"/><Relationship Id="rId4" Type="http://schemas.openxmlformats.org/officeDocument/2006/relationships/tags" Target="../tags/tag56.xml"/><Relationship Id="rId3" Type="http://schemas.openxmlformats.org/officeDocument/2006/relationships/tags" Target="../tags/tag55.xml"/><Relationship Id="rId2" Type="http://schemas.openxmlformats.org/officeDocument/2006/relationships/tags" Target="../tags/tag54.xml"/><Relationship Id="rId19" Type="http://schemas.openxmlformats.org/officeDocument/2006/relationships/notesSlide" Target="../notesSlides/notesSlide32.xml"/><Relationship Id="rId18" Type="http://schemas.openxmlformats.org/officeDocument/2006/relationships/slideLayout" Target="../slideLayouts/slideLayout1.xml"/><Relationship Id="rId17" Type="http://schemas.openxmlformats.org/officeDocument/2006/relationships/image" Target="../media/image56.png"/><Relationship Id="rId16" Type="http://schemas.openxmlformats.org/officeDocument/2006/relationships/customXml" Target="../ink/ink3.xml"/><Relationship Id="rId15" Type="http://schemas.openxmlformats.org/officeDocument/2006/relationships/image" Target="../media/image55.png"/><Relationship Id="rId14" Type="http://schemas.openxmlformats.org/officeDocument/2006/relationships/customXml" Target="../ink/ink2.xml"/><Relationship Id="rId13" Type="http://schemas.openxmlformats.org/officeDocument/2006/relationships/image" Target="../media/image54.png"/><Relationship Id="rId12" Type="http://schemas.openxmlformats.org/officeDocument/2006/relationships/tags" Target="../tags/tag63.xml"/><Relationship Id="rId11" Type="http://schemas.openxmlformats.org/officeDocument/2006/relationships/image" Target="../media/image53.png"/><Relationship Id="rId10" Type="http://schemas.openxmlformats.org/officeDocument/2006/relationships/tags" Target="../tags/tag62.xml"/><Relationship Id="rId1" Type="http://schemas.openxmlformats.org/officeDocument/2006/relationships/image" Target="../media/image4.jpeg"/></Relationships>
</file>

<file path=ppt/slides/_rels/slide33.xml.rels><?xml version="1.0" encoding="UTF-8" standalone="yes"?>
<Relationships xmlns="http://schemas.openxmlformats.org/package/2006/relationships"><Relationship Id="rId7" Type="http://schemas.openxmlformats.org/officeDocument/2006/relationships/notesSlide" Target="../notesSlides/notesSlide33.xml"/><Relationship Id="rId6" Type="http://schemas.openxmlformats.org/officeDocument/2006/relationships/slideLayout" Target="../slideLayouts/slideLayout1.xml"/><Relationship Id="rId5" Type="http://schemas.openxmlformats.org/officeDocument/2006/relationships/tags" Target="../tags/tag67.xml"/><Relationship Id="rId4" Type="http://schemas.openxmlformats.org/officeDocument/2006/relationships/tags" Target="../tags/tag66.xml"/><Relationship Id="rId3" Type="http://schemas.openxmlformats.org/officeDocument/2006/relationships/tags" Target="../tags/tag65.xml"/><Relationship Id="rId2" Type="http://schemas.openxmlformats.org/officeDocument/2006/relationships/tags" Target="../tags/tag64.xml"/><Relationship Id="rId1" Type="http://schemas.openxmlformats.org/officeDocument/2006/relationships/image" Target="../media/image4.jpeg"/></Relationships>
</file>

<file path=ppt/slides/_rels/slide34.xml.rels><?xml version="1.0" encoding="UTF-8" standalone="yes"?>
<Relationships xmlns="http://schemas.openxmlformats.org/package/2006/relationships"><Relationship Id="rId9" Type="http://schemas.openxmlformats.org/officeDocument/2006/relationships/tags" Target="../tags/tag75.xml"/><Relationship Id="rId8" Type="http://schemas.openxmlformats.org/officeDocument/2006/relationships/tags" Target="../tags/tag74.xml"/><Relationship Id="rId7" Type="http://schemas.openxmlformats.org/officeDocument/2006/relationships/tags" Target="../tags/tag73.xml"/><Relationship Id="rId6" Type="http://schemas.openxmlformats.org/officeDocument/2006/relationships/tags" Target="../tags/tag72.xml"/><Relationship Id="rId5" Type="http://schemas.openxmlformats.org/officeDocument/2006/relationships/tags" Target="../tags/tag71.xml"/><Relationship Id="rId4" Type="http://schemas.openxmlformats.org/officeDocument/2006/relationships/tags" Target="../tags/tag70.xml"/><Relationship Id="rId30" Type="http://schemas.openxmlformats.org/officeDocument/2006/relationships/notesSlide" Target="../notesSlides/notesSlide34.xml"/><Relationship Id="rId3" Type="http://schemas.openxmlformats.org/officeDocument/2006/relationships/tags" Target="../tags/tag69.xml"/><Relationship Id="rId29" Type="http://schemas.openxmlformats.org/officeDocument/2006/relationships/slideLayout" Target="../slideLayouts/slideLayout1.xml"/><Relationship Id="rId28" Type="http://schemas.openxmlformats.org/officeDocument/2006/relationships/tags" Target="../tags/tag94.xml"/><Relationship Id="rId27" Type="http://schemas.openxmlformats.org/officeDocument/2006/relationships/tags" Target="../tags/tag93.xml"/><Relationship Id="rId26" Type="http://schemas.openxmlformats.org/officeDocument/2006/relationships/tags" Target="../tags/tag92.xml"/><Relationship Id="rId25" Type="http://schemas.openxmlformats.org/officeDocument/2006/relationships/tags" Target="../tags/tag91.xml"/><Relationship Id="rId24" Type="http://schemas.openxmlformats.org/officeDocument/2006/relationships/tags" Target="../tags/tag90.xml"/><Relationship Id="rId23" Type="http://schemas.openxmlformats.org/officeDocument/2006/relationships/tags" Target="../tags/tag89.xml"/><Relationship Id="rId22" Type="http://schemas.openxmlformats.org/officeDocument/2006/relationships/tags" Target="../tags/tag88.xml"/><Relationship Id="rId21" Type="http://schemas.openxmlformats.org/officeDocument/2006/relationships/tags" Target="../tags/tag87.xml"/><Relationship Id="rId20" Type="http://schemas.openxmlformats.org/officeDocument/2006/relationships/tags" Target="../tags/tag86.xml"/><Relationship Id="rId2" Type="http://schemas.openxmlformats.org/officeDocument/2006/relationships/tags" Target="../tags/tag68.xml"/><Relationship Id="rId19" Type="http://schemas.openxmlformats.org/officeDocument/2006/relationships/tags" Target="../tags/tag85.xml"/><Relationship Id="rId18" Type="http://schemas.openxmlformats.org/officeDocument/2006/relationships/tags" Target="../tags/tag84.xml"/><Relationship Id="rId17" Type="http://schemas.openxmlformats.org/officeDocument/2006/relationships/tags" Target="../tags/tag83.xml"/><Relationship Id="rId16" Type="http://schemas.openxmlformats.org/officeDocument/2006/relationships/tags" Target="../tags/tag82.xml"/><Relationship Id="rId15" Type="http://schemas.openxmlformats.org/officeDocument/2006/relationships/tags" Target="../tags/tag81.xml"/><Relationship Id="rId14" Type="http://schemas.openxmlformats.org/officeDocument/2006/relationships/tags" Target="../tags/tag80.xml"/><Relationship Id="rId13" Type="http://schemas.openxmlformats.org/officeDocument/2006/relationships/tags" Target="../tags/tag79.xml"/><Relationship Id="rId12" Type="http://schemas.openxmlformats.org/officeDocument/2006/relationships/tags" Target="../tags/tag78.xml"/><Relationship Id="rId11" Type="http://schemas.openxmlformats.org/officeDocument/2006/relationships/tags" Target="../tags/tag77.xml"/><Relationship Id="rId10" Type="http://schemas.openxmlformats.org/officeDocument/2006/relationships/tags" Target="../tags/tag76.xml"/><Relationship Id="rId1" Type="http://schemas.openxmlformats.org/officeDocument/2006/relationships/image" Target="../media/image4.jpeg"/></Relationships>
</file>

<file path=ppt/slides/_rels/slide35.xml.rels><?xml version="1.0" encoding="UTF-8" standalone="yes"?>
<Relationships xmlns="http://schemas.openxmlformats.org/package/2006/relationships"><Relationship Id="rId9" Type="http://schemas.openxmlformats.org/officeDocument/2006/relationships/tags" Target="../tags/tag102.xml"/><Relationship Id="rId8" Type="http://schemas.openxmlformats.org/officeDocument/2006/relationships/tags" Target="../tags/tag101.xml"/><Relationship Id="rId7" Type="http://schemas.openxmlformats.org/officeDocument/2006/relationships/tags" Target="../tags/tag100.xml"/><Relationship Id="rId6" Type="http://schemas.openxmlformats.org/officeDocument/2006/relationships/tags" Target="../tags/tag99.xml"/><Relationship Id="rId5" Type="http://schemas.openxmlformats.org/officeDocument/2006/relationships/tags" Target="../tags/tag98.xml"/><Relationship Id="rId4" Type="http://schemas.openxmlformats.org/officeDocument/2006/relationships/tags" Target="../tags/tag97.xml"/><Relationship Id="rId33" Type="http://schemas.openxmlformats.org/officeDocument/2006/relationships/notesSlide" Target="../notesSlides/notesSlide35.xml"/><Relationship Id="rId32" Type="http://schemas.openxmlformats.org/officeDocument/2006/relationships/slideLayout" Target="../slideLayouts/slideLayout1.xml"/><Relationship Id="rId31" Type="http://schemas.openxmlformats.org/officeDocument/2006/relationships/tags" Target="../tags/tag124.xml"/><Relationship Id="rId30" Type="http://schemas.openxmlformats.org/officeDocument/2006/relationships/tags" Target="../tags/tag123.xml"/><Relationship Id="rId3" Type="http://schemas.openxmlformats.org/officeDocument/2006/relationships/tags" Target="../tags/tag96.xml"/><Relationship Id="rId29" Type="http://schemas.openxmlformats.org/officeDocument/2006/relationships/tags" Target="../tags/tag122.xml"/><Relationship Id="rId28" Type="http://schemas.openxmlformats.org/officeDocument/2006/relationships/tags" Target="../tags/tag121.xml"/><Relationship Id="rId27" Type="http://schemas.openxmlformats.org/officeDocument/2006/relationships/tags" Target="../tags/tag120.xml"/><Relationship Id="rId26" Type="http://schemas.openxmlformats.org/officeDocument/2006/relationships/tags" Target="../tags/tag119.xml"/><Relationship Id="rId25" Type="http://schemas.openxmlformats.org/officeDocument/2006/relationships/tags" Target="../tags/tag118.xml"/><Relationship Id="rId24" Type="http://schemas.openxmlformats.org/officeDocument/2006/relationships/tags" Target="../tags/tag117.xml"/><Relationship Id="rId23" Type="http://schemas.openxmlformats.org/officeDocument/2006/relationships/tags" Target="../tags/tag116.xml"/><Relationship Id="rId22" Type="http://schemas.openxmlformats.org/officeDocument/2006/relationships/tags" Target="../tags/tag115.xml"/><Relationship Id="rId21" Type="http://schemas.openxmlformats.org/officeDocument/2006/relationships/tags" Target="../tags/tag114.xml"/><Relationship Id="rId20" Type="http://schemas.openxmlformats.org/officeDocument/2006/relationships/tags" Target="../tags/tag113.xml"/><Relationship Id="rId2" Type="http://schemas.openxmlformats.org/officeDocument/2006/relationships/tags" Target="../tags/tag95.xml"/><Relationship Id="rId19" Type="http://schemas.openxmlformats.org/officeDocument/2006/relationships/tags" Target="../tags/tag112.xml"/><Relationship Id="rId18" Type="http://schemas.openxmlformats.org/officeDocument/2006/relationships/tags" Target="../tags/tag111.xml"/><Relationship Id="rId17" Type="http://schemas.openxmlformats.org/officeDocument/2006/relationships/tags" Target="../tags/tag110.xml"/><Relationship Id="rId16" Type="http://schemas.openxmlformats.org/officeDocument/2006/relationships/tags" Target="../tags/tag109.xml"/><Relationship Id="rId15" Type="http://schemas.openxmlformats.org/officeDocument/2006/relationships/tags" Target="../tags/tag108.xml"/><Relationship Id="rId14" Type="http://schemas.openxmlformats.org/officeDocument/2006/relationships/tags" Target="../tags/tag107.xml"/><Relationship Id="rId13" Type="http://schemas.openxmlformats.org/officeDocument/2006/relationships/tags" Target="../tags/tag106.xml"/><Relationship Id="rId12" Type="http://schemas.openxmlformats.org/officeDocument/2006/relationships/tags" Target="../tags/tag105.xml"/><Relationship Id="rId11" Type="http://schemas.openxmlformats.org/officeDocument/2006/relationships/tags" Target="../tags/tag104.xml"/><Relationship Id="rId10" Type="http://schemas.openxmlformats.org/officeDocument/2006/relationships/tags" Target="../tags/tag103.xml"/><Relationship Id="rId1" Type="http://schemas.openxmlformats.org/officeDocument/2006/relationships/image" Target="../media/image4.jpe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4.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slideLayout" Target="../slideLayouts/slideLayout1.xml"/><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4.jpe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3.xml"/><Relationship Id="rId1" Type="http://schemas.openxmlformats.org/officeDocument/2006/relationships/image" Target="../media/image4.jpeg"/></Relationships>
</file>

<file path=ppt/slides/_rels/slide6.xml.rels><?xml version="1.0" encoding="UTF-8" standalone="yes"?>
<Relationships xmlns="http://schemas.openxmlformats.org/package/2006/relationships"><Relationship Id="rId5" Type="http://schemas.openxmlformats.org/officeDocument/2006/relationships/notesSlide" Target="../notesSlides/notesSlide6.xml"/><Relationship Id="rId4" Type="http://schemas.openxmlformats.org/officeDocument/2006/relationships/slideLayout" Target="../slideLayouts/slideLayout3.xml"/><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4.jpe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xml"/><Relationship Id="rId1" Type="http://schemas.openxmlformats.org/officeDocument/2006/relationships/image" Target="../media/image4.jpe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3.xml"/><Relationship Id="rId1" Type="http://schemas.openxmlformats.org/officeDocument/2006/relationships/image" Target="../media/image3.jpeg"/></Relationships>
</file>

<file path=ppt/slides/_rels/slide9.xml.rels><?xml version="1.0" encoding="UTF-8" standalone="yes"?>
<Relationships xmlns="http://schemas.openxmlformats.org/package/2006/relationships"><Relationship Id="rId5" Type="http://schemas.openxmlformats.org/officeDocument/2006/relationships/notesSlide" Target="../notesSlides/notesSlide9.xml"/><Relationship Id="rId4" Type="http://schemas.openxmlformats.org/officeDocument/2006/relationships/slideLayout" Target="../slideLayouts/slideLayout2.xml"/><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image" Target="../media/image4.jpe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3" name="Text 0"/>
          <p:cNvSpPr/>
          <p:nvPr/>
        </p:nvSpPr>
        <p:spPr>
          <a:xfrm>
            <a:off x="778561" y="1216152"/>
            <a:ext cx="4216559" cy="1541780"/>
          </a:xfrm>
          <a:prstGeom prst="rect">
            <a:avLst/>
          </a:prstGeom>
          <a:noFill/>
        </p:spPr>
        <p:txBody>
          <a:bodyPr wrap="square" lIns="95250" tIns="95250" rIns="95250" bIns="95250" rtlCol="0" anchor="t">
            <a:spAutoFit/>
          </a:bodyPr>
          <a:lstStyle/>
          <a:p>
            <a:pPr marL="0" indent="0">
              <a:lnSpc>
                <a:spcPct val="113000"/>
              </a:lnSpc>
              <a:spcBef>
                <a:spcPts val="375"/>
              </a:spcBef>
              <a:buNone/>
            </a:pPr>
            <a:r>
              <a:rPr lang="zh-CN" altLang="en-US" sz="3890" b="1" kern="0" spc="144" dirty="0">
                <a:solidFill>
                  <a:srgbClr val="374D87"/>
                </a:solidFill>
                <a:latin typeface="Arial" panose="020B0604020202020204" pitchFamily="34" charset="0"/>
                <a:ea typeface="微软雅黑" panose="020B0503020204020204" pitchFamily="34" charset="-122"/>
                <a:cs typeface="微软雅黑" panose="020B0503020204020204" pitchFamily="34" charset="-120"/>
              </a:rPr>
              <a:t>统计分析与建模期末答辩</a:t>
            </a:r>
            <a:endParaRPr lang="zh-CN" altLang="en-US" sz="3890" b="1" kern="0" spc="144" dirty="0">
              <a:solidFill>
                <a:srgbClr val="374D87"/>
              </a:solidFill>
              <a:latin typeface="Arial" panose="020B0604020202020204" pitchFamily="34" charset="0"/>
              <a:ea typeface="微软雅黑" panose="020B0503020204020204" pitchFamily="34" charset="-122"/>
              <a:cs typeface="微软雅黑" panose="020B0503020204020204" pitchFamily="34" charset="-120"/>
            </a:endParaRPr>
          </a:p>
        </p:txBody>
      </p:sp>
      <p:sp>
        <p:nvSpPr>
          <p:cNvPr id="5" name="Text 2"/>
          <p:cNvSpPr/>
          <p:nvPr/>
        </p:nvSpPr>
        <p:spPr>
          <a:xfrm>
            <a:off x="778510" y="3442970"/>
            <a:ext cx="2747010" cy="1067435"/>
          </a:xfrm>
          <a:prstGeom prst="rect">
            <a:avLst/>
          </a:prstGeom>
          <a:noFill/>
        </p:spPr>
        <p:txBody>
          <a:bodyPr wrap="square" lIns="95250" tIns="95250" rIns="95250" bIns="95250" rtlCol="0" anchor="t">
            <a:spAutoFit/>
          </a:bodyPr>
          <a:lstStyle/>
          <a:p>
            <a:pPr marL="0" indent="0">
              <a:lnSpc>
                <a:spcPct val="113000"/>
              </a:lnSpc>
              <a:spcBef>
                <a:spcPts val="375"/>
              </a:spcBef>
              <a:buNone/>
            </a:pPr>
            <a:r>
              <a:rPr lang="en-US" sz="1585" b="1" dirty="0">
                <a:solidFill>
                  <a:srgbClr val="000000"/>
                </a:solidFill>
                <a:latin typeface="Arial" panose="020B0604020202020204" pitchFamily="34" charset="0"/>
                <a:ea typeface="汉仪旗黑-55简" panose="00020600040101010101" charset="-122"/>
                <a:cs typeface="微软雅黑" panose="020B0503020204020204" pitchFamily="34" charset="-120"/>
              </a:rPr>
              <a:t>汇报人: </a:t>
            </a:r>
            <a:r>
              <a:rPr lang="en-US" sz="1585" dirty="0">
                <a:solidFill>
                  <a:srgbClr val="000000"/>
                </a:solidFill>
                <a:latin typeface="Arial" panose="020B0604020202020204" pitchFamily="34" charset="0"/>
                <a:ea typeface="汉仪旗黑-55简" panose="00020600040101010101" charset="-122"/>
                <a:cs typeface="微软雅黑" panose="020B0503020204020204" pitchFamily="34" charset="-120"/>
              </a:rPr>
              <a:t>2253551 </a:t>
            </a:r>
            <a:r>
              <a:rPr lang="zh-CN" altLang="en-US" sz="1585" dirty="0">
                <a:solidFill>
                  <a:srgbClr val="000000"/>
                </a:solidFill>
                <a:latin typeface="Arial" panose="020B0604020202020204" pitchFamily="34" charset="0"/>
                <a:ea typeface="汉仪旗黑-55简" panose="00020600040101010101" charset="-122"/>
                <a:cs typeface="微软雅黑" panose="020B0503020204020204" pitchFamily="34" charset="-120"/>
              </a:rPr>
              <a:t>李沅衡</a:t>
            </a:r>
            <a:endParaRPr lang="zh-CN" altLang="en-US" sz="1585" dirty="0">
              <a:solidFill>
                <a:srgbClr val="000000"/>
              </a:solidFill>
              <a:latin typeface="Arial" panose="020B0604020202020204" pitchFamily="34" charset="0"/>
              <a:ea typeface="汉仪旗黑-55简" panose="00020600040101010101" charset="-122"/>
              <a:cs typeface="微软雅黑" panose="020B0503020204020204" pitchFamily="34" charset="-120"/>
            </a:endParaRPr>
          </a:p>
          <a:p>
            <a:pPr marL="0" indent="0">
              <a:lnSpc>
                <a:spcPct val="113000"/>
              </a:lnSpc>
              <a:spcBef>
                <a:spcPts val="375"/>
              </a:spcBef>
              <a:buNone/>
            </a:pPr>
            <a:r>
              <a:rPr lang="zh-CN" altLang="en-US" sz="1585" b="1" dirty="0">
                <a:solidFill>
                  <a:srgbClr val="000000"/>
                </a:solidFill>
                <a:latin typeface="Arial" panose="020B0604020202020204" pitchFamily="34" charset="0"/>
                <a:ea typeface="汉仪旗黑-55简" panose="00020600040101010101" charset="-122"/>
                <a:cs typeface="微软雅黑" panose="020B0503020204020204" pitchFamily="34" charset="-120"/>
              </a:rPr>
              <a:t>成员：</a:t>
            </a:r>
            <a:r>
              <a:rPr lang="en-US" altLang="zh-CN" sz="1585" spc="130" dirty="0">
                <a:effectLst/>
                <a:latin typeface="Arial" panose="020B0604020202020204" pitchFamily="34" charset="0"/>
                <a:ea typeface="汉仪旗黑-55简" panose="00020600040101010101" charset="-122"/>
                <a:sym typeface="+mn-ea"/>
              </a:rPr>
              <a:t>2250286 </a:t>
            </a:r>
            <a:r>
              <a:rPr lang="zh-CN" altLang="en-US" sz="1585" spc="130" dirty="0">
                <a:effectLst/>
                <a:latin typeface="Arial" panose="020B0604020202020204" pitchFamily="34" charset="0"/>
                <a:ea typeface="汉仪旗黑-55简" panose="00020600040101010101" charset="-122"/>
                <a:sym typeface="+mn-ea"/>
              </a:rPr>
              <a:t>李俊旻、</a:t>
            </a:r>
            <a:r>
              <a:rPr lang="en-US" sz="1585" spc="130" dirty="0">
                <a:effectLst/>
                <a:latin typeface="Arial" panose="020B0604020202020204" pitchFamily="34" charset="0"/>
                <a:ea typeface="汉仪旗黑-55简" panose="00020600040101010101" charset="-122"/>
                <a:sym typeface="+mn-ea"/>
              </a:rPr>
              <a:t>2254272 </a:t>
            </a:r>
            <a:r>
              <a:rPr lang="zh-CN" sz="1585" spc="130" dirty="0">
                <a:effectLst/>
                <a:latin typeface="Arial" panose="020B0604020202020204" pitchFamily="34" charset="0"/>
                <a:ea typeface="汉仪旗黑-55简" panose="00020600040101010101" charset="-122"/>
                <a:sym typeface="+mn-ea"/>
              </a:rPr>
              <a:t>赵子毅</a:t>
            </a:r>
            <a:endParaRPr lang="en-US" altLang="zh-CN" sz="1585" b="1" spc="130" dirty="0">
              <a:solidFill>
                <a:srgbClr val="000000"/>
              </a:solidFill>
              <a:effectLst/>
              <a:latin typeface="Arial" panose="020B0604020202020204" pitchFamily="34" charset="0"/>
              <a:ea typeface="汉仪旗黑-55简" panose="00020600040101010101" charset="-122"/>
              <a:cs typeface="微软雅黑" panose="020B0503020204020204" pitchFamily="34" charset="-120"/>
              <a:sym typeface="+mn-ea"/>
            </a:endParaRPr>
          </a:p>
        </p:txBody>
      </p:sp>
      <p:sp>
        <p:nvSpPr>
          <p:cNvPr id="6" name="Shape 3"/>
          <p:cNvSpPr/>
          <p:nvPr/>
        </p:nvSpPr>
        <p:spPr>
          <a:xfrm>
            <a:off x="825232" y="302804"/>
            <a:ext cx="182880" cy="182880"/>
          </a:xfrm>
          <a:custGeom>
            <a:avLst/>
            <a:gdLst/>
            <a:ahLst/>
            <a:cxnLst/>
            <a:rect l="l" t="t" r="r" b="b"/>
            <a:pathLst>
              <a:path w="182880" h="182880">
                <a:moveTo>
                  <a:pt x="91440" y="0"/>
                </a:moveTo>
                <a:moveTo>
                  <a:pt x="91440" y="0"/>
                </a:moveTo>
                <a:cubicBezTo>
                  <a:pt x="141907" y="0"/>
                  <a:pt x="182880" y="40973"/>
                  <a:pt x="182880" y="91440"/>
                </a:cubicBezTo>
                <a:cubicBezTo>
                  <a:pt x="182880" y="141907"/>
                  <a:pt x="141907" y="182880"/>
                  <a:pt x="91440" y="182880"/>
                </a:cubicBezTo>
                <a:cubicBezTo>
                  <a:pt x="40973" y="182880"/>
                  <a:pt x="0" y="141907"/>
                  <a:pt x="0" y="91440"/>
                </a:cubicBezTo>
                <a:cubicBezTo>
                  <a:pt x="0" y="40973"/>
                  <a:pt x="40973" y="0"/>
                  <a:pt x="91440" y="0"/>
                </a:cubicBezTo>
                <a:close/>
              </a:path>
            </a:pathLst>
          </a:custGeom>
          <a:solidFill>
            <a:srgbClr val="0A75F3"/>
          </a:solidFill>
        </p:spPr>
      </p:sp>
      <p:sp>
        <p:nvSpPr>
          <p:cNvPr id="7" name="Shape 4"/>
          <p:cNvSpPr/>
          <p:nvPr/>
        </p:nvSpPr>
        <p:spPr>
          <a:xfrm>
            <a:off x="1150837" y="302804"/>
            <a:ext cx="182880" cy="182880"/>
          </a:xfrm>
          <a:custGeom>
            <a:avLst/>
            <a:gdLst/>
            <a:ahLst/>
            <a:cxnLst/>
            <a:rect l="l" t="t" r="r" b="b"/>
            <a:pathLst>
              <a:path w="182880" h="182880">
                <a:moveTo>
                  <a:pt x="91440" y="0"/>
                </a:moveTo>
                <a:moveTo>
                  <a:pt x="91440" y="0"/>
                </a:moveTo>
                <a:cubicBezTo>
                  <a:pt x="141907" y="0"/>
                  <a:pt x="182880" y="40973"/>
                  <a:pt x="182880" y="91440"/>
                </a:cubicBezTo>
                <a:cubicBezTo>
                  <a:pt x="182880" y="141907"/>
                  <a:pt x="141907" y="182880"/>
                  <a:pt x="91440" y="182880"/>
                </a:cubicBezTo>
                <a:cubicBezTo>
                  <a:pt x="40973" y="182880"/>
                  <a:pt x="0" y="141907"/>
                  <a:pt x="0" y="91440"/>
                </a:cubicBezTo>
                <a:cubicBezTo>
                  <a:pt x="0" y="40973"/>
                  <a:pt x="40973" y="0"/>
                  <a:pt x="91440" y="0"/>
                </a:cubicBezTo>
                <a:close/>
              </a:path>
            </a:pathLst>
          </a:custGeom>
          <a:solidFill>
            <a:srgbClr val="0A75F3"/>
          </a:solidFill>
        </p:spPr>
      </p:sp>
      <p:sp>
        <p:nvSpPr>
          <p:cNvPr id="8" name="Shape 5"/>
          <p:cNvSpPr/>
          <p:nvPr/>
        </p:nvSpPr>
        <p:spPr>
          <a:xfrm>
            <a:off x="1476442" y="302804"/>
            <a:ext cx="182880" cy="182880"/>
          </a:xfrm>
          <a:custGeom>
            <a:avLst/>
            <a:gdLst/>
            <a:ahLst/>
            <a:cxnLst/>
            <a:rect l="l" t="t" r="r" b="b"/>
            <a:pathLst>
              <a:path w="182880" h="182880">
                <a:moveTo>
                  <a:pt x="91440" y="0"/>
                </a:moveTo>
                <a:moveTo>
                  <a:pt x="91440" y="0"/>
                </a:moveTo>
                <a:cubicBezTo>
                  <a:pt x="141907" y="0"/>
                  <a:pt x="182880" y="40973"/>
                  <a:pt x="182880" y="91440"/>
                </a:cubicBezTo>
                <a:cubicBezTo>
                  <a:pt x="182880" y="141907"/>
                  <a:pt x="141907" y="182880"/>
                  <a:pt x="91440" y="182880"/>
                </a:cubicBezTo>
                <a:cubicBezTo>
                  <a:pt x="40973" y="182880"/>
                  <a:pt x="0" y="141907"/>
                  <a:pt x="0" y="91440"/>
                </a:cubicBezTo>
                <a:cubicBezTo>
                  <a:pt x="0" y="40973"/>
                  <a:pt x="40973" y="0"/>
                  <a:pt x="91440" y="0"/>
                </a:cubicBezTo>
                <a:close/>
              </a:path>
            </a:pathLst>
          </a:custGeom>
          <a:solidFill>
            <a:srgbClr val="7EB5F6"/>
          </a:solidFill>
        </p:spPr>
      </p:sp>
      <p:sp>
        <p:nvSpPr>
          <p:cNvPr id="9" name="Shape 6"/>
          <p:cNvSpPr/>
          <p:nvPr/>
        </p:nvSpPr>
        <p:spPr>
          <a:xfrm>
            <a:off x="1802047" y="302804"/>
            <a:ext cx="182880" cy="182880"/>
          </a:xfrm>
          <a:custGeom>
            <a:avLst/>
            <a:gdLst/>
            <a:ahLst/>
            <a:cxnLst/>
            <a:rect l="l" t="t" r="r" b="b"/>
            <a:pathLst>
              <a:path w="182880" h="182880">
                <a:moveTo>
                  <a:pt x="91440" y="0"/>
                </a:moveTo>
                <a:moveTo>
                  <a:pt x="91440" y="0"/>
                </a:moveTo>
                <a:cubicBezTo>
                  <a:pt x="141907" y="0"/>
                  <a:pt x="182880" y="40973"/>
                  <a:pt x="182880" y="91440"/>
                </a:cubicBezTo>
                <a:cubicBezTo>
                  <a:pt x="182880" y="141907"/>
                  <a:pt x="141907" y="182880"/>
                  <a:pt x="91440" y="182880"/>
                </a:cubicBezTo>
                <a:cubicBezTo>
                  <a:pt x="40973" y="182880"/>
                  <a:pt x="0" y="141907"/>
                  <a:pt x="0" y="91440"/>
                </a:cubicBezTo>
                <a:cubicBezTo>
                  <a:pt x="0" y="40973"/>
                  <a:pt x="40973" y="0"/>
                  <a:pt x="91440" y="0"/>
                </a:cubicBezTo>
                <a:close/>
              </a:path>
            </a:pathLst>
          </a:custGeom>
          <a:solidFill>
            <a:srgbClr val="B8D6FA"/>
          </a:solidFill>
        </p:spPr>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圆角矩形 1"/>
          <p:cNvSpPr/>
          <p:nvPr/>
        </p:nvSpPr>
        <p:spPr>
          <a:xfrm>
            <a:off x="2145607" y="778476"/>
            <a:ext cx="4106092" cy="505721"/>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b="1" dirty="0">
                <a:solidFill>
                  <a:schemeClr val="bg1"/>
                </a:solidFill>
                <a:latin typeface="微软雅黑" panose="020B0503020204020204" pitchFamily="34" charset="-122"/>
                <a:ea typeface="微软雅黑" panose="020B0503020204020204" pitchFamily="34" charset="-122"/>
                <a:cs typeface="汉仪雅酷黑 75W" panose="020B0804020202020204" charset="-122"/>
                <a:sym typeface="Arial" panose="020B0604020202020204" pitchFamily="34" charset="0"/>
              </a:rPr>
              <a:t>数据预处理</a:t>
            </a:r>
            <a:endParaRPr lang="zh-CN" altLang="en-US" b="1" dirty="0">
              <a:solidFill>
                <a:schemeClr val="bg1"/>
              </a:solidFill>
              <a:latin typeface="微软雅黑" panose="020B0503020204020204" pitchFamily="34" charset="-122"/>
              <a:ea typeface="微软雅黑" panose="020B0503020204020204" pitchFamily="34" charset="-122"/>
              <a:cs typeface="汉仪雅酷黑 75W" panose="020B0804020202020204" charset="-122"/>
              <a:sym typeface="Arial" panose="020B0604020202020204" pitchFamily="34" charset="0"/>
            </a:endParaRPr>
          </a:p>
        </p:txBody>
      </p:sp>
      <p:grpSp>
        <p:nvGrpSpPr>
          <p:cNvPr id="6" name="组合 5"/>
          <p:cNvGrpSpPr/>
          <p:nvPr/>
        </p:nvGrpSpPr>
        <p:grpSpPr>
          <a:xfrm>
            <a:off x="458820" y="258462"/>
            <a:ext cx="391287" cy="204749"/>
            <a:chOff x="2789646" y="-737419"/>
            <a:chExt cx="926165" cy="484632"/>
          </a:xfrm>
        </p:grpSpPr>
        <p:sp>
          <p:nvSpPr>
            <p:cNvPr id="7" name="燕尾形 6"/>
            <p:cNvSpPr/>
            <p:nvPr/>
          </p:nvSpPr>
          <p:spPr>
            <a:xfrm>
              <a:off x="2789646" y="-737419"/>
              <a:ext cx="484632" cy="484632"/>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solidFill>
                  <a:schemeClr val="tx1"/>
                </a:solidFill>
                <a:latin typeface="汉仪雅酷黑 75W" panose="020B0804020202020204" charset="-122"/>
                <a:ea typeface="汉仪雅酷黑 75W" panose="020B0804020202020204" charset="-122"/>
              </a:endParaRPr>
            </a:p>
          </p:txBody>
        </p:sp>
        <p:sp>
          <p:nvSpPr>
            <p:cNvPr id="8" name="燕尾形 7"/>
            <p:cNvSpPr/>
            <p:nvPr/>
          </p:nvSpPr>
          <p:spPr>
            <a:xfrm>
              <a:off x="3231179" y="-737419"/>
              <a:ext cx="484632" cy="484632"/>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solidFill>
                  <a:schemeClr val="tx1"/>
                </a:solidFill>
                <a:latin typeface="汉仪雅酷黑 75W" panose="020B0804020202020204" charset="-122"/>
                <a:ea typeface="汉仪雅酷黑 75W" panose="020B0804020202020204" charset="-122"/>
              </a:endParaRPr>
            </a:p>
          </p:txBody>
        </p:sp>
      </p:grpSp>
      <p:sp>
        <p:nvSpPr>
          <p:cNvPr id="14" name="矩形 13"/>
          <p:cNvSpPr/>
          <p:nvPr/>
        </p:nvSpPr>
        <p:spPr>
          <a:xfrm>
            <a:off x="0" y="595649"/>
            <a:ext cx="9144000" cy="3428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latin typeface="汉仪雅酷黑 75W" panose="020B0804020202020204" charset="-122"/>
              <a:ea typeface="汉仪雅酷黑 75W" panose="020B0804020202020204" charset="-122"/>
            </a:endParaRPr>
          </a:p>
        </p:txBody>
      </p:sp>
      <p:sp>
        <p:nvSpPr>
          <p:cNvPr id="3" name="矩形 2"/>
          <p:cNvSpPr/>
          <p:nvPr/>
        </p:nvSpPr>
        <p:spPr>
          <a:xfrm>
            <a:off x="2810039" y="1598072"/>
            <a:ext cx="2926080" cy="368300"/>
          </a:xfrm>
          <a:prstGeom prst="rect">
            <a:avLst/>
          </a:prstGeom>
        </p:spPr>
        <p:txBody>
          <a:bodyPr wrap="none">
            <a:spAutoFit/>
          </a:bodyPr>
          <a:p>
            <a:r>
              <a:rPr lang="zh-CN" altLang="en-US" b="1" dirty="0">
                <a:solidFill>
                  <a:schemeClr val="accent1"/>
                </a:solidFill>
                <a:latin typeface="微软雅黑" panose="020B0503020204020204" pitchFamily="34" charset="-122"/>
                <a:ea typeface="微软雅黑" panose="020B0503020204020204" pitchFamily="34" charset="-122"/>
                <a:cs typeface="汉仪雅酷黑 75W" panose="020B0804020202020204" charset="-122"/>
                <a:sym typeface="Arial" panose="020B0604020202020204" pitchFamily="34" charset="0"/>
              </a:rPr>
              <a:t>查找数据中的缺失值和空值</a:t>
            </a:r>
            <a:endParaRPr lang="zh-CN" altLang="en-US" b="1" dirty="0">
              <a:solidFill>
                <a:schemeClr val="accent1"/>
              </a:solidFill>
              <a:latin typeface="微软雅黑" panose="020B0503020204020204" pitchFamily="34" charset="-122"/>
              <a:ea typeface="微软雅黑" panose="020B0503020204020204" pitchFamily="34" charset="-122"/>
              <a:cs typeface="汉仪雅酷黑 75W" panose="020B0804020202020204" charset="-122"/>
              <a:sym typeface="Arial" panose="020B0604020202020204" pitchFamily="34" charset="0"/>
            </a:endParaRPr>
          </a:p>
        </p:txBody>
      </p:sp>
      <p:sp>
        <p:nvSpPr>
          <p:cNvPr id="4" name="文本框 3"/>
          <p:cNvSpPr txBox="1"/>
          <p:nvPr/>
        </p:nvSpPr>
        <p:spPr>
          <a:xfrm>
            <a:off x="977975" y="211910"/>
            <a:ext cx="1442203" cy="299085"/>
          </a:xfrm>
          <a:prstGeom prst="rect">
            <a:avLst/>
          </a:prstGeom>
          <a:noFill/>
        </p:spPr>
        <p:txBody>
          <a:bodyPr wrap="square" rtlCol="0">
            <a:spAutoFit/>
          </a:bodyPr>
          <a:p>
            <a:r>
              <a:rPr lang="zh-CN" altLang="en-US" sz="1350" b="1" dirty="0">
                <a:latin typeface="微软雅黑" panose="020B0503020204020204" pitchFamily="34" charset="-122"/>
                <a:ea typeface="微软雅黑" panose="020B0503020204020204" pitchFamily="34" charset="-122"/>
              </a:rPr>
              <a:t>数据预处理</a:t>
            </a:r>
            <a:endParaRPr lang="zh-CN" altLang="en-US" sz="1350" b="1" dirty="0">
              <a:latin typeface="微软雅黑" panose="020B0503020204020204" pitchFamily="34" charset="-122"/>
              <a:ea typeface="微软雅黑" panose="020B0503020204020204" pitchFamily="34" charset="-122"/>
            </a:endParaRPr>
          </a:p>
        </p:txBody>
      </p:sp>
      <p:pic>
        <p:nvPicPr>
          <p:cNvPr id="5" name="图片 1"/>
          <p:cNvPicPr>
            <a:picLocks noChangeAspect="1"/>
          </p:cNvPicPr>
          <p:nvPr/>
        </p:nvPicPr>
        <p:blipFill>
          <a:blip r:embed="rId2"/>
          <a:stretch>
            <a:fillRect/>
          </a:stretch>
        </p:blipFill>
        <p:spPr>
          <a:xfrm>
            <a:off x="1986915" y="2223135"/>
            <a:ext cx="4212908" cy="1166813"/>
          </a:xfrm>
          <a:prstGeom prst="rect">
            <a:avLst/>
          </a:prstGeom>
          <a:noFill/>
          <a:ln>
            <a:noFill/>
          </a:ln>
        </p:spPr>
      </p:pic>
      <p:pic>
        <p:nvPicPr>
          <p:cNvPr id="9" name="图片 2"/>
          <p:cNvPicPr>
            <a:picLocks noChangeAspect="1"/>
          </p:cNvPicPr>
          <p:nvPr/>
        </p:nvPicPr>
        <p:blipFill>
          <a:blip r:embed="rId3"/>
          <a:stretch>
            <a:fillRect/>
          </a:stretch>
        </p:blipFill>
        <p:spPr>
          <a:xfrm>
            <a:off x="3207068" y="3741420"/>
            <a:ext cx="2114074" cy="261461"/>
          </a:xfrm>
          <a:prstGeom prst="rect">
            <a:avLst/>
          </a:prstGeom>
          <a:noFill/>
          <a:ln>
            <a:noFill/>
          </a:ln>
        </p:spPr>
      </p:pic>
      <p:pic>
        <p:nvPicPr>
          <p:cNvPr id="11" name="图片 4"/>
          <p:cNvPicPr>
            <a:picLocks noChangeAspect="1"/>
          </p:cNvPicPr>
          <p:nvPr/>
        </p:nvPicPr>
        <p:blipFill>
          <a:blip r:embed="rId4"/>
          <a:stretch>
            <a:fillRect/>
          </a:stretch>
        </p:blipFill>
        <p:spPr>
          <a:xfrm>
            <a:off x="3151346" y="4328636"/>
            <a:ext cx="2225516" cy="256223"/>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圆角矩形 1"/>
          <p:cNvSpPr/>
          <p:nvPr/>
        </p:nvSpPr>
        <p:spPr>
          <a:xfrm>
            <a:off x="2518954" y="762376"/>
            <a:ext cx="4106092" cy="505721"/>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b="1" dirty="0">
                <a:solidFill>
                  <a:schemeClr val="bg1"/>
                </a:solidFill>
                <a:latin typeface="微软雅黑" panose="020B0503020204020204" pitchFamily="34" charset="-122"/>
                <a:ea typeface="微软雅黑" panose="020B0503020204020204" pitchFamily="34" charset="-122"/>
                <a:cs typeface="汉仪雅酷黑 75W" panose="020B0804020202020204" charset="-122"/>
                <a:sym typeface="Arial" panose="020B0604020202020204" pitchFamily="34" charset="0"/>
              </a:rPr>
              <a:t>员</a:t>
            </a:r>
            <a:r>
              <a:rPr lang="en-US" altLang="en-US" b="1" dirty="0">
                <a:solidFill>
                  <a:schemeClr val="bg1"/>
                </a:solidFill>
                <a:latin typeface="微软雅黑" panose="020B0503020204020204" pitchFamily="34" charset="-122"/>
                <a:ea typeface="微软雅黑" panose="020B0503020204020204" pitchFamily="34" charset="-122"/>
                <a:cs typeface="汉仪雅酷黑 75W" panose="020B0804020202020204" charset="-122"/>
                <a:sym typeface="Arial" panose="020B0604020202020204" pitchFamily="34" charset="0"/>
              </a:rPr>
              <a:t>⼯</a:t>
            </a:r>
            <a:r>
              <a:rPr lang="zh-CN" altLang="en-US" b="1" dirty="0">
                <a:solidFill>
                  <a:schemeClr val="bg1"/>
                </a:solidFill>
                <a:latin typeface="微软雅黑" panose="020B0503020204020204" pitchFamily="34" charset="-122"/>
                <a:ea typeface="微软雅黑" panose="020B0503020204020204" pitchFamily="34" charset="-122"/>
                <a:cs typeface="汉仪雅酷黑 75W" panose="020B0804020202020204" charset="-122"/>
                <a:sym typeface="Arial" panose="020B0604020202020204" pitchFamily="34" charset="0"/>
              </a:rPr>
              <a:t>的学历背景分布</a:t>
            </a:r>
            <a:endParaRPr lang="zh-CN" altLang="en-US" b="1" dirty="0">
              <a:solidFill>
                <a:schemeClr val="bg1"/>
              </a:solidFill>
              <a:latin typeface="微软雅黑" panose="020B0503020204020204" pitchFamily="34" charset="-122"/>
              <a:ea typeface="微软雅黑" panose="020B0503020204020204" pitchFamily="34" charset="-122"/>
              <a:cs typeface="汉仪雅酷黑 75W" panose="020B0804020202020204" charset="-122"/>
              <a:sym typeface="Arial" panose="020B0604020202020204" pitchFamily="34" charset="0"/>
            </a:endParaRPr>
          </a:p>
        </p:txBody>
      </p:sp>
      <p:grpSp>
        <p:nvGrpSpPr>
          <p:cNvPr id="6" name="组合 5"/>
          <p:cNvGrpSpPr/>
          <p:nvPr/>
        </p:nvGrpSpPr>
        <p:grpSpPr>
          <a:xfrm>
            <a:off x="458820" y="258462"/>
            <a:ext cx="391287" cy="204749"/>
            <a:chOff x="2789646" y="-737419"/>
            <a:chExt cx="926165" cy="484632"/>
          </a:xfrm>
        </p:grpSpPr>
        <p:sp>
          <p:nvSpPr>
            <p:cNvPr id="7" name="燕尾形 6"/>
            <p:cNvSpPr/>
            <p:nvPr/>
          </p:nvSpPr>
          <p:spPr>
            <a:xfrm>
              <a:off x="2789646" y="-737419"/>
              <a:ext cx="484632" cy="484632"/>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solidFill>
                  <a:schemeClr val="tx1"/>
                </a:solidFill>
                <a:latin typeface="汉仪雅酷黑 75W" panose="020B0804020202020204" charset="-122"/>
                <a:ea typeface="汉仪雅酷黑 75W" panose="020B0804020202020204" charset="-122"/>
              </a:endParaRPr>
            </a:p>
          </p:txBody>
        </p:sp>
        <p:sp>
          <p:nvSpPr>
            <p:cNvPr id="8" name="燕尾形 7"/>
            <p:cNvSpPr/>
            <p:nvPr/>
          </p:nvSpPr>
          <p:spPr>
            <a:xfrm>
              <a:off x="3231179" y="-737419"/>
              <a:ext cx="484632" cy="484632"/>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solidFill>
                  <a:schemeClr val="tx1"/>
                </a:solidFill>
                <a:latin typeface="汉仪雅酷黑 75W" panose="020B0804020202020204" charset="-122"/>
                <a:ea typeface="汉仪雅酷黑 75W" panose="020B0804020202020204" charset="-122"/>
              </a:endParaRPr>
            </a:p>
          </p:txBody>
        </p:sp>
      </p:grpSp>
      <p:sp>
        <p:nvSpPr>
          <p:cNvPr id="14" name="矩形 13"/>
          <p:cNvSpPr/>
          <p:nvPr/>
        </p:nvSpPr>
        <p:spPr>
          <a:xfrm>
            <a:off x="0" y="595649"/>
            <a:ext cx="9144000" cy="3428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latin typeface="汉仪旗黑-55简" panose="00020600040101010101" charset="-128"/>
              <a:ea typeface="汉仪旗黑-55简" panose="00020600040101010101" charset="-128"/>
            </a:endParaRPr>
          </a:p>
        </p:txBody>
      </p:sp>
      <p:sp>
        <p:nvSpPr>
          <p:cNvPr id="39" name="矩形 9"/>
          <p:cNvSpPr>
            <a:spLocks noChangeArrowheads="1"/>
          </p:cNvSpPr>
          <p:nvPr/>
        </p:nvSpPr>
        <p:spPr bwMode="auto">
          <a:xfrm>
            <a:off x="4295776" y="2777051"/>
            <a:ext cx="4614955" cy="1198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p>
            <a:pPr>
              <a:lnSpc>
                <a:spcPct val="150000"/>
              </a:lnSpc>
            </a:pPr>
            <a:r>
              <a:rPr lang="en-US" altLang="zh-CN" sz="1200" dirty="0">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a:t>
            </a:r>
            <a:r>
              <a:rPr lang="zh-CN" altLang="en-US" sz="1200" dirty="0">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从图片可以看出，员工的学历背景呈现出明显的集中趋势。大多数员工的最高学历是学士学位，占据了绝大部分比例；而拥有硕士和博士学位的员工则相对较少。这反映了公司对人才招聘的学历要求更偏向于本科层次，本科学历已经能够满足大部分岗位的需求。</a:t>
            </a:r>
            <a:endParaRPr lang="zh-CN" altLang="en-US" sz="1200" dirty="0">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p:txBody>
      </p:sp>
      <p:sp>
        <p:nvSpPr>
          <p:cNvPr id="11" name="文本框 10"/>
          <p:cNvSpPr txBox="1"/>
          <p:nvPr/>
        </p:nvSpPr>
        <p:spPr>
          <a:xfrm>
            <a:off x="977975" y="211910"/>
            <a:ext cx="1442203" cy="299085"/>
          </a:xfrm>
          <a:prstGeom prst="rect">
            <a:avLst/>
          </a:prstGeom>
          <a:noFill/>
        </p:spPr>
        <p:txBody>
          <a:bodyPr wrap="square" rtlCol="0">
            <a:spAutoFit/>
          </a:bodyPr>
          <a:p>
            <a:r>
              <a:rPr lang="zh-CN" altLang="en-US" sz="1350" b="1" dirty="0">
                <a:latin typeface="微软雅黑" panose="020B0503020204020204" pitchFamily="34" charset="-122"/>
                <a:ea typeface="微软雅黑" panose="020B0503020204020204" pitchFamily="34" charset="-122"/>
              </a:rPr>
              <a:t>数据分析</a:t>
            </a:r>
            <a:endParaRPr lang="zh-CN" altLang="en-US" sz="1350" b="1" dirty="0">
              <a:latin typeface="微软雅黑" panose="020B0503020204020204" pitchFamily="34" charset="-122"/>
              <a:ea typeface="微软雅黑" panose="020B0503020204020204" pitchFamily="34" charset="-122"/>
            </a:endParaRPr>
          </a:p>
        </p:txBody>
      </p:sp>
      <p:pic>
        <p:nvPicPr>
          <p:cNvPr id="5" name="图片 5"/>
          <p:cNvPicPr>
            <a:picLocks noChangeAspect="1"/>
          </p:cNvPicPr>
          <p:nvPr/>
        </p:nvPicPr>
        <p:blipFill>
          <a:blip r:embed="rId2"/>
          <a:stretch>
            <a:fillRect/>
          </a:stretch>
        </p:blipFill>
        <p:spPr>
          <a:xfrm>
            <a:off x="124064" y="1333739"/>
            <a:ext cx="3951446" cy="962501"/>
          </a:xfrm>
          <a:prstGeom prst="rect">
            <a:avLst/>
          </a:prstGeom>
          <a:noFill/>
          <a:ln>
            <a:noFill/>
          </a:ln>
        </p:spPr>
      </p:pic>
      <p:pic>
        <p:nvPicPr>
          <p:cNvPr id="3" name="图片 6" descr="5ebbcd48-d568-4bfa-ae16-b42f32313d11"/>
          <p:cNvPicPr>
            <a:picLocks noChangeAspect="1"/>
          </p:cNvPicPr>
          <p:nvPr/>
        </p:nvPicPr>
        <p:blipFill>
          <a:blip r:embed="rId3"/>
          <a:stretch>
            <a:fillRect/>
          </a:stretch>
        </p:blipFill>
        <p:spPr>
          <a:xfrm>
            <a:off x="223361" y="2400776"/>
            <a:ext cx="3284220" cy="260032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iterate type="lt">
                                    <p:tmPct val="1515"/>
                                  </p:iterate>
                                  <p:childTnLst>
                                    <p:set>
                                      <p:cBhvr>
                                        <p:cTn id="6" dur="1" fill="hold">
                                          <p:stCondLst>
                                            <p:cond delay="0"/>
                                          </p:stCondLst>
                                        </p:cTn>
                                        <p:tgtEl>
                                          <p:spTgt spid="39"/>
                                        </p:tgtEl>
                                        <p:attrNameLst>
                                          <p:attrName>style.visibility</p:attrName>
                                        </p:attrNameLst>
                                      </p:cBhvr>
                                      <p:to>
                                        <p:strVal val="visible"/>
                                      </p:to>
                                    </p:set>
                                    <p:anim calcmode="lin" valueType="num">
                                      <p:cBhvr>
                                        <p:cTn id="7" dur="500" fill="hold"/>
                                        <p:tgtEl>
                                          <p:spTgt spid="39"/>
                                        </p:tgtEl>
                                        <p:attrNameLst>
                                          <p:attrName>ppt_w</p:attrName>
                                        </p:attrNameLst>
                                      </p:cBhvr>
                                      <p:tavLst>
                                        <p:tav tm="0">
                                          <p:val>
                                            <p:fltVal val="0"/>
                                          </p:val>
                                        </p:tav>
                                        <p:tav tm="100000">
                                          <p:val>
                                            <p:strVal val="#ppt_w"/>
                                          </p:val>
                                        </p:tav>
                                      </p:tavLst>
                                    </p:anim>
                                    <p:anim calcmode="lin" valueType="num">
                                      <p:cBhvr>
                                        <p:cTn id="8" dur="500" fill="hold"/>
                                        <p:tgtEl>
                                          <p:spTgt spid="39"/>
                                        </p:tgtEl>
                                        <p:attrNameLst>
                                          <p:attrName>ppt_h</p:attrName>
                                        </p:attrNameLst>
                                      </p:cBhvr>
                                      <p:tavLst>
                                        <p:tav tm="0">
                                          <p:val>
                                            <p:fltVal val="0"/>
                                          </p:val>
                                        </p:tav>
                                        <p:tav tm="100000">
                                          <p:val>
                                            <p:strVal val="#ppt_h"/>
                                          </p:val>
                                        </p:tav>
                                      </p:tavLst>
                                    </p:anim>
                                    <p:animEffect transition="in" filter="fade">
                                      <p:cBhvr>
                                        <p:cTn id="9"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圆角矩形 1"/>
          <p:cNvSpPr/>
          <p:nvPr/>
        </p:nvSpPr>
        <p:spPr>
          <a:xfrm>
            <a:off x="2343626" y="762476"/>
            <a:ext cx="4457224" cy="505778"/>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不同城市员</a:t>
            </a:r>
            <a:r>
              <a:rPr lang="en-US" altLang="en-US"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a:t>
            </a:r>
            <a:r>
              <a:rPr lang="zh-CN" altLang="en-US"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服务年限的差异</a:t>
            </a:r>
            <a:r>
              <a:rPr lang="en-US" altLang="zh-CN"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&amp;</a:t>
            </a:r>
            <a:r>
              <a:rPr lang="zh-CN" altLang="en-US"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显著程度</a:t>
            </a:r>
            <a:endParaRPr lang="zh-CN" altLang="en-US"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p:txBody>
      </p:sp>
      <p:grpSp>
        <p:nvGrpSpPr>
          <p:cNvPr id="6" name="组合 5"/>
          <p:cNvGrpSpPr/>
          <p:nvPr/>
        </p:nvGrpSpPr>
        <p:grpSpPr>
          <a:xfrm>
            <a:off x="458820" y="258462"/>
            <a:ext cx="391287" cy="204749"/>
            <a:chOff x="2789646" y="-737419"/>
            <a:chExt cx="926165" cy="484632"/>
          </a:xfrm>
        </p:grpSpPr>
        <p:sp>
          <p:nvSpPr>
            <p:cNvPr id="7" name="燕尾形 6"/>
            <p:cNvSpPr/>
            <p:nvPr/>
          </p:nvSpPr>
          <p:spPr>
            <a:xfrm>
              <a:off x="2789646" y="-737419"/>
              <a:ext cx="484632" cy="484632"/>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solidFill>
                  <a:schemeClr val="tx1"/>
                </a:solidFill>
                <a:latin typeface="汉仪雅酷黑 75W" panose="020B0804020202020204" charset="-122"/>
                <a:ea typeface="汉仪雅酷黑 75W" panose="020B0804020202020204" charset="-122"/>
              </a:endParaRPr>
            </a:p>
          </p:txBody>
        </p:sp>
        <p:sp>
          <p:nvSpPr>
            <p:cNvPr id="8" name="燕尾形 7"/>
            <p:cNvSpPr/>
            <p:nvPr/>
          </p:nvSpPr>
          <p:spPr>
            <a:xfrm>
              <a:off x="3231179" y="-737419"/>
              <a:ext cx="484632" cy="484632"/>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solidFill>
                  <a:schemeClr val="tx1"/>
                </a:solidFill>
                <a:latin typeface="汉仪雅酷黑 75W" panose="020B0804020202020204" charset="-122"/>
                <a:ea typeface="汉仪雅酷黑 75W" panose="020B0804020202020204" charset="-122"/>
              </a:endParaRPr>
            </a:p>
          </p:txBody>
        </p:sp>
      </p:grpSp>
      <p:sp>
        <p:nvSpPr>
          <p:cNvPr id="14" name="矩形 13"/>
          <p:cNvSpPr/>
          <p:nvPr/>
        </p:nvSpPr>
        <p:spPr>
          <a:xfrm>
            <a:off x="0" y="595649"/>
            <a:ext cx="9144000" cy="3428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latin typeface="汉仪旗黑-55简" panose="00020600040101010101" charset="-128"/>
              <a:ea typeface="汉仪旗黑-55简" panose="00020600040101010101" charset="-128"/>
            </a:endParaRPr>
          </a:p>
        </p:txBody>
      </p:sp>
      <p:sp>
        <p:nvSpPr>
          <p:cNvPr id="39" name="矩形 9"/>
          <p:cNvSpPr>
            <a:spLocks noChangeArrowheads="1"/>
          </p:cNvSpPr>
          <p:nvPr/>
        </p:nvSpPr>
        <p:spPr bwMode="auto">
          <a:xfrm>
            <a:off x="4295776" y="2777051"/>
            <a:ext cx="4614955" cy="1198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p>
            <a:pPr>
              <a:lnSpc>
                <a:spcPct val="150000"/>
              </a:lnSpc>
            </a:pPr>
            <a:r>
              <a:rPr lang="en-US" altLang="zh-CN" sz="1200" dirty="0">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a:t>
            </a:r>
            <a:r>
              <a:rPr lang="zh-CN" altLang="en-US" sz="1200" dirty="0">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从方差分析可以看出，不同城市的员工服务年限存在显著差异。</a:t>
            </a:r>
            <a:r>
              <a:rPr lang="en-US" altLang="zh-CN" sz="1200" dirty="0">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New Delhi </a:t>
            </a:r>
            <a:r>
              <a:rPr lang="zh-CN" altLang="en-US" sz="1200" dirty="0">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员工的服务年限中位数明显低于其他城市，这表明该城市的员工流动性较高。而</a:t>
            </a:r>
            <a:r>
              <a:rPr lang="en-US" altLang="zh-CN" sz="1200" dirty="0">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Bangalore</a:t>
            </a:r>
            <a:r>
              <a:rPr lang="zh-CN" altLang="en-US" sz="1200" dirty="0">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和</a:t>
            </a:r>
            <a:r>
              <a:rPr lang="en-US" altLang="zh-CN" sz="1200" dirty="0">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Pune </a:t>
            </a:r>
            <a:r>
              <a:rPr lang="zh-CN" altLang="en-US" sz="1200" dirty="0">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的服务年限相对接近，呈现出较低的流动性，其工作机会更符合员工长期发展的需求。</a:t>
            </a:r>
            <a:endParaRPr lang="zh-CN" altLang="en-US" sz="1200" dirty="0">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p:txBody>
      </p:sp>
      <p:sp>
        <p:nvSpPr>
          <p:cNvPr id="11" name="文本框 10"/>
          <p:cNvSpPr txBox="1"/>
          <p:nvPr/>
        </p:nvSpPr>
        <p:spPr>
          <a:xfrm>
            <a:off x="977975" y="211910"/>
            <a:ext cx="1442203" cy="299085"/>
          </a:xfrm>
          <a:prstGeom prst="rect">
            <a:avLst/>
          </a:prstGeom>
          <a:noFill/>
        </p:spPr>
        <p:txBody>
          <a:bodyPr wrap="square" rtlCol="0">
            <a:spAutoFit/>
          </a:bodyPr>
          <a:p>
            <a:r>
              <a:rPr lang="zh-CN" altLang="en-US" sz="1350" b="1" dirty="0">
                <a:latin typeface="微软雅黑" panose="020B0503020204020204" pitchFamily="34" charset="-122"/>
                <a:ea typeface="微软雅黑" panose="020B0503020204020204" pitchFamily="34" charset="-122"/>
              </a:rPr>
              <a:t>数据分析</a:t>
            </a:r>
            <a:endParaRPr lang="zh-CN" altLang="en-US" sz="1350" b="1" dirty="0">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2"/>
          <a:stretch>
            <a:fillRect/>
          </a:stretch>
        </p:blipFill>
        <p:spPr>
          <a:xfrm>
            <a:off x="135970" y="1310402"/>
            <a:ext cx="3804761" cy="1290161"/>
          </a:xfrm>
          <a:prstGeom prst="rect">
            <a:avLst/>
          </a:prstGeom>
          <a:noFill/>
          <a:ln>
            <a:noFill/>
          </a:ln>
        </p:spPr>
      </p:pic>
      <p:pic>
        <p:nvPicPr>
          <p:cNvPr id="9" name="图片 8"/>
          <p:cNvPicPr>
            <a:picLocks noChangeAspect="1"/>
          </p:cNvPicPr>
          <p:nvPr/>
        </p:nvPicPr>
        <p:blipFill>
          <a:blip r:embed="rId3"/>
          <a:stretch>
            <a:fillRect/>
          </a:stretch>
        </p:blipFill>
        <p:spPr>
          <a:xfrm>
            <a:off x="4915139" y="1541384"/>
            <a:ext cx="3678079" cy="620554"/>
          </a:xfrm>
          <a:prstGeom prst="rect">
            <a:avLst/>
          </a:prstGeom>
          <a:noFill/>
          <a:ln>
            <a:noFill/>
          </a:ln>
        </p:spPr>
      </p:pic>
      <p:pic>
        <p:nvPicPr>
          <p:cNvPr id="10" name="图片 9" descr="d8d89142-35e7-4d9d-8a7d-56251bf3723c"/>
          <p:cNvPicPr>
            <a:picLocks noChangeAspect="1"/>
          </p:cNvPicPr>
          <p:nvPr/>
        </p:nvPicPr>
        <p:blipFill>
          <a:blip r:embed="rId4"/>
          <a:stretch>
            <a:fillRect/>
          </a:stretch>
        </p:blipFill>
        <p:spPr>
          <a:xfrm>
            <a:off x="249555" y="2643188"/>
            <a:ext cx="3054668" cy="2418398"/>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iterate type="lt">
                                    <p:tmPct val="1515"/>
                                  </p:iterate>
                                  <p:childTnLst>
                                    <p:set>
                                      <p:cBhvr>
                                        <p:cTn id="6" dur="1" fill="hold">
                                          <p:stCondLst>
                                            <p:cond delay="0"/>
                                          </p:stCondLst>
                                        </p:cTn>
                                        <p:tgtEl>
                                          <p:spTgt spid="39"/>
                                        </p:tgtEl>
                                        <p:attrNameLst>
                                          <p:attrName>style.visibility</p:attrName>
                                        </p:attrNameLst>
                                      </p:cBhvr>
                                      <p:to>
                                        <p:strVal val="visible"/>
                                      </p:to>
                                    </p:set>
                                    <p:anim calcmode="lin" valueType="num">
                                      <p:cBhvr>
                                        <p:cTn id="7" dur="500" fill="hold"/>
                                        <p:tgtEl>
                                          <p:spTgt spid="39"/>
                                        </p:tgtEl>
                                        <p:attrNameLst>
                                          <p:attrName>ppt_w</p:attrName>
                                        </p:attrNameLst>
                                      </p:cBhvr>
                                      <p:tavLst>
                                        <p:tav tm="0">
                                          <p:val>
                                            <p:fltVal val="0"/>
                                          </p:val>
                                        </p:tav>
                                        <p:tav tm="100000">
                                          <p:val>
                                            <p:strVal val="#ppt_w"/>
                                          </p:val>
                                        </p:tav>
                                      </p:tavLst>
                                    </p:anim>
                                    <p:anim calcmode="lin" valueType="num">
                                      <p:cBhvr>
                                        <p:cTn id="8" dur="500" fill="hold"/>
                                        <p:tgtEl>
                                          <p:spTgt spid="39"/>
                                        </p:tgtEl>
                                        <p:attrNameLst>
                                          <p:attrName>ppt_h</p:attrName>
                                        </p:attrNameLst>
                                      </p:cBhvr>
                                      <p:tavLst>
                                        <p:tav tm="0">
                                          <p:val>
                                            <p:fltVal val="0"/>
                                          </p:val>
                                        </p:tav>
                                        <p:tav tm="100000">
                                          <p:val>
                                            <p:strVal val="#ppt_h"/>
                                          </p:val>
                                        </p:tav>
                                      </p:tavLst>
                                    </p:anim>
                                    <p:animEffect transition="in" filter="fade">
                                      <p:cBhvr>
                                        <p:cTn id="9"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圆角矩形 1"/>
          <p:cNvSpPr/>
          <p:nvPr/>
        </p:nvSpPr>
        <p:spPr>
          <a:xfrm>
            <a:off x="2518954" y="762376"/>
            <a:ext cx="4106092" cy="505721"/>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b="1" dirty="0">
                <a:solidFill>
                  <a:schemeClr val="bg1"/>
                </a:solidFill>
                <a:latin typeface="微软雅黑" panose="020B0503020204020204" pitchFamily="34" charset="-122"/>
                <a:ea typeface="微软雅黑" panose="020B0503020204020204" pitchFamily="34" charset="-122"/>
                <a:cs typeface="汉仪雅酷黑 75W" panose="020B0804020202020204" charset="-122"/>
                <a:sym typeface="Arial" panose="020B0604020202020204" pitchFamily="34" charset="0"/>
              </a:rPr>
              <a:t>薪资等级与当前领域经验之间的关联</a:t>
            </a:r>
            <a:endParaRPr lang="zh-CN" altLang="en-US" b="1" dirty="0">
              <a:solidFill>
                <a:schemeClr val="bg1"/>
              </a:solidFill>
              <a:latin typeface="微软雅黑" panose="020B0503020204020204" pitchFamily="34" charset="-122"/>
              <a:ea typeface="微软雅黑" panose="020B0503020204020204" pitchFamily="34" charset="-122"/>
              <a:cs typeface="汉仪雅酷黑 75W" panose="020B0804020202020204" charset="-122"/>
              <a:sym typeface="Arial" panose="020B0604020202020204" pitchFamily="34" charset="0"/>
            </a:endParaRPr>
          </a:p>
        </p:txBody>
      </p:sp>
      <p:grpSp>
        <p:nvGrpSpPr>
          <p:cNvPr id="6" name="组合 5"/>
          <p:cNvGrpSpPr/>
          <p:nvPr/>
        </p:nvGrpSpPr>
        <p:grpSpPr>
          <a:xfrm>
            <a:off x="458820" y="258462"/>
            <a:ext cx="391287" cy="204749"/>
            <a:chOff x="2789646" y="-737419"/>
            <a:chExt cx="926165" cy="484632"/>
          </a:xfrm>
        </p:grpSpPr>
        <p:sp>
          <p:nvSpPr>
            <p:cNvPr id="7" name="燕尾形 6"/>
            <p:cNvSpPr/>
            <p:nvPr/>
          </p:nvSpPr>
          <p:spPr>
            <a:xfrm>
              <a:off x="2789646" y="-737419"/>
              <a:ext cx="484632" cy="484632"/>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solidFill>
                  <a:schemeClr val="tx1"/>
                </a:solidFill>
                <a:latin typeface="汉仪雅酷黑 75W" panose="020B0804020202020204" charset="-122"/>
                <a:ea typeface="汉仪雅酷黑 75W" panose="020B0804020202020204" charset="-122"/>
              </a:endParaRPr>
            </a:p>
          </p:txBody>
        </p:sp>
        <p:sp>
          <p:nvSpPr>
            <p:cNvPr id="8" name="燕尾形 7"/>
            <p:cNvSpPr/>
            <p:nvPr/>
          </p:nvSpPr>
          <p:spPr>
            <a:xfrm>
              <a:off x="3231179" y="-737419"/>
              <a:ext cx="484632" cy="484632"/>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solidFill>
                  <a:schemeClr val="tx1"/>
                </a:solidFill>
                <a:latin typeface="汉仪雅酷黑 75W" panose="020B0804020202020204" charset="-122"/>
                <a:ea typeface="汉仪雅酷黑 75W" panose="020B0804020202020204" charset="-122"/>
              </a:endParaRPr>
            </a:p>
          </p:txBody>
        </p:sp>
      </p:grpSp>
      <p:sp>
        <p:nvSpPr>
          <p:cNvPr id="14" name="矩形 13"/>
          <p:cNvSpPr/>
          <p:nvPr/>
        </p:nvSpPr>
        <p:spPr>
          <a:xfrm>
            <a:off x="0" y="595649"/>
            <a:ext cx="9144000" cy="3428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latin typeface="汉仪旗黑-55简" panose="00020600040101010101" charset="-128"/>
              <a:ea typeface="汉仪旗黑-55简" panose="00020600040101010101" charset="-128"/>
            </a:endParaRPr>
          </a:p>
        </p:txBody>
      </p:sp>
      <p:sp>
        <p:nvSpPr>
          <p:cNvPr id="39" name="矩形 9"/>
          <p:cNvSpPr>
            <a:spLocks noChangeArrowheads="1"/>
          </p:cNvSpPr>
          <p:nvPr/>
        </p:nvSpPr>
        <p:spPr bwMode="auto">
          <a:xfrm>
            <a:off x="4295776" y="2777051"/>
            <a:ext cx="4614955" cy="922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p>
            <a:pPr>
              <a:lnSpc>
                <a:spcPct val="150000"/>
              </a:lnSpc>
            </a:pPr>
            <a:r>
              <a:rPr lang="en-US" altLang="zh-CN" sz="1200" dirty="0">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a:t>
            </a:r>
            <a:r>
              <a:rPr lang="zh-CN" altLang="en-US" sz="1200" dirty="0">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相关性检验分显示薪资等级与当前领域经验之间的相关性极弱，且统计上不显著</a:t>
            </a:r>
            <a:r>
              <a:rPr lang="en-US" altLang="zh-CN" sz="1200" dirty="0">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(p=0.2116)</a:t>
            </a:r>
            <a:r>
              <a:rPr lang="zh-CN" altLang="en-US" sz="1200" dirty="0">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。这表明员工的薪资水平与他们在当前领域积累的工作经验没有直接的线性关系。</a:t>
            </a:r>
            <a:endParaRPr lang="zh-CN" altLang="en-US" sz="1200" dirty="0">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p:txBody>
      </p:sp>
      <p:sp>
        <p:nvSpPr>
          <p:cNvPr id="11" name="文本框 10"/>
          <p:cNvSpPr txBox="1"/>
          <p:nvPr/>
        </p:nvSpPr>
        <p:spPr>
          <a:xfrm>
            <a:off x="977975" y="211910"/>
            <a:ext cx="1442203" cy="299085"/>
          </a:xfrm>
          <a:prstGeom prst="rect">
            <a:avLst/>
          </a:prstGeom>
          <a:noFill/>
        </p:spPr>
        <p:txBody>
          <a:bodyPr wrap="square" rtlCol="0">
            <a:spAutoFit/>
          </a:bodyPr>
          <a:p>
            <a:r>
              <a:rPr lang="zh-CN" altLang="en-US" sz="1350" b="1" dirty="0">
                <a:latin typeface="微软雅黑" panose="020B0503020204020204" pitchFamily="34" charset="-122"/>
                <a:ea typeface="微软雅黑" panose="020B0503020204020204" pitchFamily="34" charset="-122"/>
              </a:rPr>
              <a:t>数据分析</a:t>
            </a:r>
            <a:endParaRPr lang="zh-CN" altLang="en-US" sz="1350" b="1" dirty="0">
              <a:latin typeface="微软雅黑" panose="020B0503020204020204" pitchFamily="34" charset="-122"/>
              <a:ea typeface="微软雅黑" panose="020B0503020204020204" pitchFamily="34" charset="-122"/>
            </a:endParaRPr>
          </a:p>
        </p:txBody>
      </p:sp>
      <p:pic>
        <p:nvPicPr>
          <p:cNvPr id="10" name="图片 8"/>
          <p:cNvPicPr>
            <a:picLocks noChangeAspect="1"/>
          </p:cNvPicPr>
          <p:nvPr/>
        </p:nvPicPr>
        <p:blipFill>
          <a:blip r:embed="rId2"/>
          <a:stretch>
            <a:fillRect/>
          </a:stretch>
        </p:blipFill>
        <p:spPr>
          <a:xfrm>
            <a:off x="223838" y="1455420"/>
            <a:ext cx="5871686" cy="448628"/>
          </a:xfrm>
          <a:prstGeom prst="rect">
            <a:avLst/>
          </a:prstGeom>
          <a:noFill/>
          <a:ln>
            <a:noFill/>
          </a:ln>
        </p:spPr>
      </p:pic>
      <p:pic>
        <p:nvPicPr>
          <p:cNvPr id="4" name="图片 9"/>
          <p:cNvPicPr>
            <a:picLocks noChangeAspect="1"/>
          </p:cNvPicPr>
          <p:nvPr/>
        </p:nvPicPr>
        <p:blipFill>
          <a:blip r:embed="rId3"/>
          <a:stretch>
            <a:fillRect/>
          </a:stretch>
        </p:blipFill>
        <p:spPr>
          <a:xfrm>
            <a:off x="122396" y="2827496"/>
            <a:ext cx="4173379" cy="1190625"/>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iterate type="lt">
                                    <p:tmPct val="1515"/>
                                  </p:iterate>
                                  <p:childTnLst>
                                    <p:set>
                                      <p:cBhvr>
                                        <p:cTn id="6" dur="1" fill="hold">
                                          <p:stCondLst>
                                            <p:cond delay="0"/>
                                          </p:stCondLst>
                                        </p:cTn>
                                        <p:tgtEl>
                                          <p:spTgt spid="39"/>
                                        </p:tgtEl>
                                        <p:attrNameLst>
                                          <p:attrName>style.visibility</p:attrName>
                                        </p:attrNameLst>
                                      </p:cBhvr>
                                      <p:to>
                                        <p:strVal val="visible"/>
                                      </p:to>
                                    </p:set>
                                    <p:anim calcmode="lin" valueType="num">
                                      <p:cBhvr>
                                        <p:cTn id="7" dur="500" fill="hold"/>
                                        <p:tgtEl>
                                          <p:spTgt spid="39"/>
                                        </p:tgtEl>
                                        <p:attrNameLst>
                                          <p:attrName>ppt_w</p:attrName>
                                        </p:attrNameLst>
                                      </p:cBhvr>
                                      <p:tavLst>
                                        <p:tav tm="0">
                                          <p:val>
                                            <p:fltVal val="0"/>
                                          </p:val>
                                        </p:tav>
                                        <p:tav tm="100000">
                                          <p:val>
                                            <p:strVal val="#ppt_w"/>
                                          </p:val>
                                        </p:tav>
                                      </p:tavLst>
                                    </p:anim>
                                    <p:anim calcmode="lin" valueType="num">
                                      <p:cBhvr>
                                        <p:cTn id="8" dur="500" fill="hold"/>
                                        <p:tgtEl>
                                          <p:spTgt spid="39"/>
                                        </p:tgtEl>
                                        <p:attrNameLst>
                                          <p:attrName>ppt_h</p:attrName>
                                        </p:attrNameLst>
                                      </p:cBhvr>
                                      <p:tavLst>
                                        <p:tav tm="0">
                                          <p:val>
                                            <p:fltVal val="0"/>
                                          </p:val>
                                        </p:tav>
                                        <p:tav tm="100000">
                                          <p:val>
                                            <p:strVal val="#ppt_h"/>
                                          </p:val>
                                        </p:tav>
                                      </p:tavLst>
                                    </p:anim>
                                    <p:animEffect transition="in" filter="fade">
                                      <p:cBhvr>
                                        <p:cTn id="9"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圆角矩形 1"/>
          <p:cNvSpPr/>
          <p:nvPr/>
        </p:nvSpPr>
        <p:spPr>
          <a:xfrm>
            <a:off x="2518954" y="762875"/>
            <a:ext cx="4106092" cy="505721"/>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b="1" dirty="0">
                <a:solidFill>
                  <a:schemeClr val="bg1"/>
                </a:solidFill>
                <a:latin typeface="微软雅黑" panose="020B0503020204020204" pitchFamily="34" charset="-122"/>
                <a:ea typeface="微软雅黑" panose="020B0503020204020204" pitchFamily="34" charset="-122"/>
                <a:cs typeface="汉仪雅酷黑 75W" panose="020B0804020202020204" charset="-122"/>
                <a:sym typeface="Arial" panose="020B0604020202020204" pitchFamily="34" charset="0"/>
              </a:rPr>
              <a:t>预测员</a:t>
            </a:r>
            <a:r>
              <a:rPr lang="en-US" altLang="en-US" b="1" dirty="0">
                <a:solidFill>
                  <a:schemeClr val="bg1"/>
                </a:solidFill>
                <a:latin typeface="微软雅黑" panose="020B0503020204020204" pitchFamily="34" charset="-122"/>
                <a:ea typeface="微软雅黑" panose="020B0503020204020204" pitchFamily="34" charset="-122"/>
                <a:cs typeface="汉仪雅酷黑 75W" panose="020B0804020202020204" charset="-122"/>
                <a:sym typeface="Arial" panose="020B0604020202020204" pitchFamily="34" charset="0"/>
              </a:rPr>
              <a:t>⼯</a:t>
            </a:r>
            <a:r>
              <a:rPr lang="zh-CN" altLang="en-US" b="1" dirty="0">
                <a:solidFill>
                  <a:schemeClr val="bg1"/>
                </a:solidFill>
                <a:latin typeface="微软雅黑" panose="020B0503020204020204" pitchFamily="34" charset="-122"/>
                <a:ea typeface="微软雅黑" panose="020B0503020204020204" pitchFamily="34" charset="-122"/>
                <a:cs typeface="汉仪雅酷黑 75W" panose="020B0804020202020204" charset="-122"/>
                <a:sym typeface="Arial" panose="020B0604020202020204" pitchFamily="34" charset="0"/>
              </a:rPr>
              <a:t>是否会离职</a:t>
            </a:r>
            <a:endParaRPr lang="zh-CN" altLang="en-US" b="1" dirty="0">
              <a:solidFill>
                <a:schemeClr val="bg1"/>
              </a:solidFill>
              <a:latin typeface="微软雅黑" panose="020B0503020204020204" pitchFamily="34" charset="-122"/>
              <a:ea typeface="微软雅黑" panose="020B0503020204020204" pitchFamily="34" charset="-122"/>
              <a:cs typeface="汉仪雅酷黑 75W" panose="020B0804020202020204" charset="-122"/>
              <a:sym typeface="Arial" panose="020B0604020202020204" pitchFamily="34" charset="0"/>
            </a:endParaRPr>
          </a:p>
        </p:txBody>
      </p:sp>
      <p:grpSp>
        <p:nvGrpSpPr>
          <p:cNvPr id="6" name="组合 5"/>
          <p:cNvGrpSpPr/>
          <p:nvPr/>
        </p:nvGrpSpPr>
        <p:grpSpPr>
          <a:xfrm>
            <a:off x="458820" y="258462"/>
            <a:ext cx="391287" cy="204749"/>
            <a:chOff x="2789646" y="-737419"/>
            <a:chExt cx="926165" cy="484632"/>
          </a:xfrm>
        </p:grpSpPr>
        <p:sp>
          <p:nvSpPr>
            <p:cNvPr id="7" name="燕尾形 6"/>
            <p:cNvSpPr/>
            <p:nvPr/>
          </p:nvSpPr>
          <p:spPr>
            <a:xfrm>
              <a:off x="2789646" y="-737419"/>
              <a:ext cx="484632" cy="484632"/>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solidFill>
                  <a:schemeClr val="tx1"/>
                </a:solidFill>
                <a:latin typeface="汉仪旗黑-55简" panose="00020600040101010101" charset="-128"/>
                <a:ea typeface="汉仪旗黑-55简" panose="00020600040101010101" charset="-128"/>
              </a:endParaRPr>
            </a:p>
          </p:txBody>
        </p:sp>
        <p:sp>
          <p:nvSpPr>
            <p:cNvPr id="8" name="燕尾形 7"/>
            <p:cNvSpPr/>
            <p:nvPr/>
          </p:nvSpPr>
          <p:spPr>
            <a:xfrm>
              <a:off x="3231179" y="-737419"/>
              <a:ext cx="484632" cy="484632"/>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solidFill>
                  <a:schemeClr val="tx1"/>
                </a:solidFill>
                <a:latin typeface="汉仪旗黑-55简" panose="00020600040101010101" charset="-128"/>
                <a:ea typeface="汉仪旗黑-55简" panose="00020600040101010101" charset="-128"/>
              </a:endParaRPr>
            </a:p>
          </p:txBody>
        </p:sp>
      </p:grpSp>
      <p:sp>
        <p:nvSpPr>
          <p:cNvPr id="14" name="矩形 13"/>
          <p:cNvSpPr/>
          <p:nvPr/>
        </p:nvSpPr>
        <p:spPr>
          <a:xfrm>
            <a:off x="0" y="595649"/>
            <a:ext cx="9144000" cy="3428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latin typeface="汉仪旗黑-55简" panose="00020600040101010101" charset="-128"/>
              <a:ea typeface="汉仪旗黑-55简" panose="00020600040101010101" charset="-128"/>
            </a:endParaRPr>
          </a:p>
        </p:txBody>
      </p:sp>
      <p:sp>
        <p:nvSpPr>
          <p:cNvPr id="4" name="文本框 3"/>
          <p:cNvSpPr txBox="1"/>
          <p:nvPr/>
        </p:nvSpPr>
        <p:spPr>
          <a:xfrm>
            <a:off x="977975" y="211910"/>
            <a:ext cx="2093216" cy="299085"/>
          </a:xfrm>
          <a:prstGeom prst="rect">
            <a:avLst/>
          </a:prstGeom>
          <a:noFill/>
        </p:spPr>
        <p:txBody>
          <a:bodyPr wrap="square" rtlCol="0">
            <a:spAutoFit/>
          </a:bodyPr>
          <a:p>
            <a:r>
              <a:rPr lang="zh-CN" altLang="en-US" sz="1350" b="1" dirty="0">
                <a:latin typeface="微软雅黑" panose="020B0503020204020204" pitchFamily="34" charset="-122"/>
                <a:ea typeface="微软雅黑" panose="020B0503020204020204" pitchFamily="34" charset="-122"/>
              </a:rPr>
              <a:t>贝叶斯网络</a:t>
            </a:r>
            <a:endParaRPr lang="zh-CN" altLang="en-US" sz="1350" b="1" dirty="0">
              <a:latin typeface="微软雅黑" panose="020B0503020204020204" pitchFamily="34" charset="-122"/>
              <a:ea typeface="微软雅黑" panose="020B0503020204020204" pitchFamily="34" charset="-122"/>
            </a:endParaRPr>
          </a:p>
        </p:txBody>
      </p:sp>
      <p:pic>
        <p:nvPicPr>
          <p:cNvPr id="12" name="图片 10"/>
          <p:cNvPicPr>
            <a:picLocks noChangeAspect="1"/>
          </p:cNvPicPr>
          <p:nvPr/>
        </p:nvPicPr>
        <p:blipFill>
          <a:blip r:embed="rId2"/>
          <a:stretch>
            <a:fillRect/>
          </a:stretch>
        </p:blipFill>
        <p:spPr>
          <a:xfrm>
            <a:off x="145256" y="1397318"/>
            <a:ext cx="3163729" cy="1957864"/>
          </a:xfrm>
          <a:prstGeom prst="rect">
            <a:avLst/>
          </a:prstGeom>
          <a:noFill/>
          <a:ln>
            <a:noFill/>
          </a:ln>
        </p:spPr>
      </p:pic>
      <p:pic>
        <p:nvPicPr>
          <p:cNvPr id="13" name="图片 11"/>
          <p:cNvPicPr>
            <a:picLocks noChangeAspect="1"/>
          </p:cNvPicPr>
          <p:nvPr/>
        </p:nvPicPr>
        <p:blipFill>
          <a:blip r:embed="rId3"/>
          <a:stretch>
            <a:fillRect/>
          </a:stretch>
        </p:blipFill>
        <p:spPr>
          <a:xfrm>
            <a:off x="3356372" y="1572816"/>
            <a:ext cx="2535079" cy="3049429"/>
          </a:xfrm>
          <a:prstGeom prst="rect">
            <a:avLst/>
          </a:prstGeom>
          <a:noFill/>
          <a:ln>
            <a:noFill/>
          </a:ln>
        </p:spPr>
      </p:pic>
      <p:pic>
        <p:nvPicPr>
          <p:cNvPr id="5" name="图片 12"/>
          <p:cNvPicPr>
            <a:picLocks noChangeAspect="1"/>
          </p:cNvPicPr>
          <p:nvPr/>
        </p:nvPicPr>
        <p:blipFill>
          <a:blip r:embed="rId4"/>
          <a:stretch>
            <a:fillRect/>
          </a:stretch>
        </p:blipFill>
        <p:spPr>
          <a:xfrm>
            <a:off x="3647123" y="4798219"/>
            <a:ext cx="1490186" cy="185261"/>
          </a:xfrm>
          <a:prstGeom prst="rect">
            <a:avLst/>
          </a:prstGeom>
          <a:noFill/>
          <a:ln>
            <a:noFill/>
          </a:ln>
        </p:spPr>
      </p:pic>
      <p:sp>
        <p:nvSpPr>
          <p:cNvPr id="39" name="矩形 9"/>
          <p:cNvSpPr>
            <a:spLocks noChangeArrowheads="1"/>
          </p:cNvSpPr>
          <p:nvPr/>
        </p:nvSpPr>
        <p:spPr bwMode="auto">
          <a:xfrm>
            <a:off x="5984081" y="1196816"/>
            <a:ext cx="2850833" cy="42462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p>
            <a:pPr>
              <a:lnSpc>
                <a:spcPct val="150000"/>
              </a:lnSpc>
            </a:pPr>
            <a:r>
              <a:rPr lang="en-US" altLang="zh-CN" sz="1200" dirty="0">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a:t>
            </a:r>
            <a:r>
              <a:rPr lang="zh-CN" altLang="en-US" sz="1200" dirty="0">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通过构建朴素贝叶斯模型，得到了较为满意的预测结果。模型的整体准确率为</a:t>
            </a:r>
            <a:r>
              <a:rPr lang="en-US" altLang="zh-CN" sz="1200" dirty="0">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71.76%</a:t>
            </a:r>
            <a:r>
              <a:rPr lang="zh-CN" altLang="en-US" sz="1200" dirty="0">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，这表明大约</a:t>
            </a:r>
            <a:r>
              <a:rPr lang="en-US" altLang="zh-CN" sz="1200" dirty="0">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71.76% </a:t>
            </a:r>
            <a:r>
              <a:rPr lang="zh-CN" altLang="en-US" sz="1200" dirty="0">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的员工离职情况得到了正确预测。然而，从混淆矩阵中可以看出，模型在预测未离职员工方面表现较弱。具体而言，模型的灵敏度（</a:t>
            </a:r>
            <a:r>
              <a:rPr lang="en-US" altLang="zh-CN" sz="1200" dirty="0">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83.28%</a:t>
            </a:r>
            <a:r>
              <a:rPr lang="zh-CN" altLang="en-US" sz="1200" dirty="0">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）较高，说明它能够较好地识别离职员工；然而，特异性仅为</a:t>
            </a:r>
            <a:r>
              <a:rPr lang="en-US" altLang="zh-CN" sz="1200" dirty="0">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49.79%</a:t>
            </a:r>
            <a:r>
              <a:rPr lang="zh-CN" altLang="en-US" sz="1200" dirty="0">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，即对于未离职员工的预测准确性不高。</a:t>
            </a:r>
            <a:r>
              <a:rPr lang="en-US" altLang="zh-CN" sz="1200" dirty="0">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Kappa</a:t>
            </a:r>
            <a:r>
              <a:rPr lang="zh-CN" altLang="en-US" sz="1200" dirty="0">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值为</a:t>
            </a:r>
            <a:r>
              <a:rPr lang="en-US" altLang="zh-CN" sz="1200" dirty="0">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0.3458</a:t>
            </a:r>
            <a:r>
              <a:rPr lang="zh-CN" altLang="en-US" sz="1200" dirty="0">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，属于中等水平，表明模型的预测能力一般，还有改进的空间。最后，</a:t>
            </a:r>
            <a:r>
              <a:rPr lang="en-US" altLang="zh-CN" sz="1200" dirty="0">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McNemar</a:t>
            </a:r>
            <a:r>
              <a:rPr lang="zh-CN" altLang="en-US" sz="1200" dirty="0">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检验的</a:t>
            </a:r>
            <a:r>
              <a:rPr lang="en-US" altLang="zh-CN" sz="1200" dirty="0">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p</a:t>
            </a:r>
            <a:r>
              <a:rPr lang="zh-CN" altLang="en-US" sz="1200" dirty="0">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值为</a:t>
            </a:r>
            <a:r>
              <a:rPr lang="en-US" altLang="zh-CN" sz="1200" dirty="0">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1.171e-05</a:t>
            </a:r>
            <a:r>
              <a:rPr lang="zh-CN" altLang="en-US" sz="1200" dirty="0">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，显示模型的预测结果显著优于随机猜测，具有统计学意义。</a:t>
            </a:r>
            <a:endParaRPr lang="zh-CN" altLang="en-US" sz="1200" dirty="0">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iterate type="lt">
                                    <p:tmPct val="1515"/>
                                  </p:iterate>
                                  <p:childTnLst>
                                    <p:set>
                                      <p:cBhvr>
                                        <p:cTn id="6" dur="1" fill="hold">
                                          <p:stCondLst>
                                            <p:cond delay="0"/>
                                          </p:stCondLst>
                                        </p:cTn>
                                        <p:tgtEl>
                                          <p:spTgt spid="39"/>
                                        </p:tgtEl>
                                        <p:attrNameLst>
                                          <p:attrName>style.visibility</p:attrName>
                                        </p:attrNameLst>
                                      </p:cBhvr>
                                      <p:to>
                                        <p:strVal val="visible"/>
                                      </p:to>
                                    </p:set>
                                    <p:anim calcmode="lin" valueType="num">
                                      <p:cBhvr>
                                        <p:cTn id="7" dur="500" fill="hold"/>
                                        <p:tgtEl>
                                          <p:spTgt spid="39"/>
                                        </p:tgtEl>
                                        <p:attrNameLst>
                                          <p:attrName>ppt_w</p:attrName>
                                        </p:attrNameLst>
                                      </p:cBhvr>
                                      <p:tavLst>
                                        <p:tav tm="0">
                                          <p:val>
                                            <p:fltVal val="0"/>
                                          </p:val>
                                        </p:tav>
                                        <p:tav tm="100000">
                                          <p:val>
                                            <p:strVal val="#ppt_w"/>
                                          </p:val>
                                        </p:tav>
                                      </p:tavLst>
                                    </p:anim>
                                    <p:anim calcmode="lin" valueType="num">
                                      <p:cBhvr>
                                        <p:cTn id="8" dur="500" fill="hold"/>
                                        <p:tgtEl>
                                          <p:spTgt spid="39"/>
                                        </p:tgtEl>
                                        <p:attrNameLst>
                                          <p:attrName>ppt_h</p:attrName>
                                        </p:attrNameLst>
                                      </p:cBhvr>
                                      <p:tavLst>
                                        <p:tav tm="0">
                                          <p:val>
                                            <p:fltVal val="0"/>
                                          </p:val>
                                        </p:tav>
                                        <p:tav tm="100000">
                                          <p:val>
                                            <p:strVal val="#ppt_h"/>
                                          </p:val>
                                        </p:tav>
                                      </p:tavLst>
                                    </p:anim>
                                    <p:animEffect transition="in" filter="fade">
                                      <p:cBhvr>
                                        <p:cTn id="9"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圆角矩形 1"/>
          <p:cNvSpPr/>
          <p:nvPr/>
        </p:nvSpPr>
        <p:spPr>
          <a:xfrm>
            <a:off x="2518954" y="762875"/>
            <a:ext cx="4106092" cy="505721"/>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预测员</a:t>
            </a:r>
            <a:r>
              <a:rPr lang="en-US" altLang="en-US"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a:t>
            </a:r>
            <a:r>
              <a:rPr lang="zh-CN" altLang="en-US"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是否会离职</a:t>
            </a:r>
            <a:r>
              <a:rPr lang="en-US" altLang="zh-CN"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&amp;</a:t>
            </a:r>
            <a:r>
              <a:rPr lang="zh-CN" altLang="en-US"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离职的影响因素</a:t>
            </a:r>
            <a:endParaRPr lang="zh-CN" altLang="en-US"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p:txBody>
      </p:sp>
      <p:grpSp>
        <p:nvGrpSpPr>
          <p:cNvPr id="6" name="组合 5"/>
          <p:cNvGrpSpPr/>
          <p:nvPr/>
        </p:nvGrpSpPr>
        <p:grpSpPr>
          <a:xfrm>
            <a:off x="458820" y="258462"/>
            <a:ext cx="391287" cy="204749"/>
            <a:chOff x="2789646" y="-737419"/>
            <a:chExt cx="926165" cy="484632"/>
          </a:xfrm>
        </p:grpSpPr>
        <p:sp>
          <p:nvSpPr>
            <p:cNvPr id="7" name="燕尾形 6"/>
            <p:cNvSpPr/>
            <p:nvPr/>
          </p:nvSpPr>
          <p:spPr>
            <a:xfrm>
              <a:off x="2789646" y="-737419"/>
              <a:ext cx="484632" cy="484632"/>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solidFill>
                  <a:schemeClr val="tx1"/>
                </a:solidFill>
                <a:latin typeface="汉仪旗黑-55简" panose="00020600040101010101" charset="-128"/>
                <a:ea typeface="汉仪旗黑-55简" panose="00020600040101010101" charset="-128"/>
              </a:endParaRPr>
            </a:p>
          </p:txBody>
        </p:sp>
        <p:sp>
          <p:nvSpPr>
            <p:cNvPr id="8" name="燕尾形 7"/>
            <p:cNvSpPr/>
            <p:nvPr/>
          </p:nvSpPr>
          <p:spPr>
            <a:xfrm>
              <a:off x="3231179" y="-737419"/>
              <a:ext cx="484632" cy="484632"/>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solidFill>
                  <a:schemeClr val="tx1"/>
                </a:solidFill>
                <a:latin typeface="汉仪旗黑-55简" panose="00020600040101010101" charset="-128"/>
                <a:ea typeface="汉仪旗黑-55简" panose="00020600040101010101" charset="-128"/>
              </a:endParaRPr>
            </a:p>
          </p:txBody>
        </p:sp>
      </p:grpSp>
      <p:sp>
        <p:nvSpPr>
          <p:cNvPr id="14" name="矩形 13"/>
          <p:cNvSpPr/>
          <p:nvPr/>
        </p:nvSpPr>
        <p:spPr>
          <a:xfrm>
            <a:off x="0" y="595649"/>
            <a:ext cx="9144000" cy="3428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latin typeface="汉仪旗黑-55简" panose="00020600040101010101" charset="-128"/>
              <a:ea typeface="汉仪旗黑-55简" panose="00020600040101010101" charset="-128"/>
            </a:endParaRPr>
          </a:p>
        </p:txBody>
      </p:sp>
      <p:sp>
        <p:nvSpPr>
          <p:cNvPr id="4" name="文本框 3"/>
          <p:cNvSpPr txBox="1"/>
          <p:nvPr/>
        </p:nvSpPr>
        <p:spPr>
          <a:xfrm>
            <a:off x="977975" y="211910"/>
            <a:ext cx="2093216" cy="299085"/>
          </a:xfrm>
          <a:prstGeom prst="rect">
            <a:avLst/>
          </a:prstGeom>
          <a:noFill/>
        </p:spPr>
        <p:txBody>
          <a:bodyPr wrap="square" rtlCol="0">
            <a:spAutoFit/>
          </a:bodyPr>
          <a:p>
            <a:r>
              <a:rPr lang="zh-CN" altLang="en-US" sz="1350" b="1" dirty="0">
                <a:latin typeface="微软雅黑" panose="020B0503020204020204" pitchFamily="34" charset="-122"/>
                <a:ea typeface="微软雅黑" panose="020B0503020204020204" pitchFamily="34" charset="-122"/>
              </a:rPr>
              <a:t>逻辑回归模型</a:t>
            </a:r>
            <a:endParaRPr lang="zh-CN" altLang="en-US" sz="1350" b="1" dirty="0">
              <a:latin typeface="微软雅黑" panose="020B0503020204020204" pitchFamily="34" charset="-122"/>
              <a:ea typeface="微软雅黑" panose="020B0503020204020204" pitchFamily="34" charset="-122"/>
            </a:endParaRPr>
          </a:p>
        </p:txBody>
      </p:sp>
      <p:pic>
        <p:nvPicPr>
          <p:cNvPr id="15" name="图片 13"/>
          <p:cNvPicPr>
            <a:picLocks noChangeAspect="1"/>
          </p:cNvPicPr>
          <p:nvPr/>
        </p:nvPicPr>
        <p:blipFill>
          <a:blip r:embed="rId2"/>
          <a:stretch>
            <a:fillRect/>
          </a:stretch>
        </p:blipFill>
        <p:spPr>
          <a:xfrm>
            <a:off x="120254" y="1543289"/>
            <a:ext cx="3950494" cy="2879884"/>
          </a:xfrm>
          <a:prstGeom prst="rect">
            <a:avLst/>
          </a:prstGeom>
          <a:noFill/>
          <a:ln>
            <a:noFill/>
          </a:ln>
        </p:spPr>
      </p:pic>
      <p:pic>
        <p:nvPicPr>
          <p:cNvPr id="16" name="图片 14"/>
          <p:cNvPicPr>
            <a:picLocks noChangeAspect="1"/>
          </p:cNvPicPr>
          <p:nvPr/>
        </p:nvPicPr>
        <p:blipFill>
          <a:blip r:embed="rId3"/>
          <a:stretch>
            <a:fillRect/>
          </a:stretch>
        </p:blipFill>
        <p:spPr>
          <a:xfrm>
            <a:off x="4938236" y="1488996"/>
            <a:ext cx="3954780" cy="2988469"/>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圆角矩形 1"/>
          <p:cNvSpPr/>
          <p:nvPr/>
        </p:nvSpPr>
        <p:spPr>
          <a:xfrm>
            <a:off x="2518954" y="762875"/>
            <a:ext cx="4106092" cy="505721"/>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预测员</a:t>
            </a:r>
            <a:r>
              <a:rPr lang="en-US" altLang="en-US"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a:t>
            </a:r>
            <a:r>
              <a:rPr lang="zh-CN" altLang="en-US"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是否会离职</a:t>
            </a:r>
            <a:r>
              <a:rPr lang="en-US" altLang="zh-CN"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&amp;</a:t>
            </a:r>
            <a:r>
              <a:rPr lang="zh-CN" altLang="en-US"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离职的影响因素</a:t>
            </a:r>
            <a:endParaRPr lang="zh-CN" altLang="en-US"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p:txBody>
      </p:sp>
      <p:grpSp>
        <p:nvGrpSpPr>
          <p:cNvPr id="6" name="组合 5"/>
          <p:cNvGrpSpPr/>
          <p:nvPr/>
        </p:nvGrpSpPr>
        <p:grpSpPr>
          <a:xfrm>
            <a:off x="458820" y="258462"/>
            <a:ext cx="391287" cy="204749"/>
            <a:chOff x="2789646" y="-737419"/>
            <a:chExt cx="926165" cy="484632"/>
          </a:xfrm>
        </p:grpSpPr>
        <p:sp>
          <p:nvSpPr>
            <p:cNvPr id="7" name="燕尾形 6"/>
            <p:cNvSpPr/>
            <p:nvPr/>
          </p:nvSpPr>
          <p:spPr>
            <a:xfrm>
              <a:off x="2789646" y="-737419"/>
              <a:ext cx="484632" cy="484632"/>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solidFill>
                  <a:schemeClr val="tx1"/>
                </a:solidFill>
                <a:latin typeface="汉仪旗黑-55简" panose="00020600040101010101" charset="-128"/>
                <a:ea typeface="汉仪旗黑-55简" panose="00020600040101010101" charset="-128"/>
              </a:endParaRPr>
            </a:p>
          </p:txBody>
        </p:sp>
        <p:sp>
          <p:nvSpPr>
            <p:cNvPr id="8" name="燕尾形 7"/>
            <p:cNvSpPr/>
            <p:nvPr/>
          </p:nvSpPr>
          <p:spPr>
            <a:xfrm>
              <a:off x="3231179" y="-737419"/>
              <a:ext cx="484632" cy="484632"/>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solidFill>
                  <a:schemeClr val="tx1"/>
                </a:solidFill>
                <a:latin typeface="汉仪旗黑-55简" panose="00020600040101010101" charset="-128"/>
                <a:ea typeface="汉仪旗黑-55简" panose="00020600040101010101" charset="-128"/>
              </a:endParaRPr>
            </a:p>
          </p:txBody>
        </p:sp>
      </p:grpSp>
      <p:sp>
        <p:nvSpPr>
          <p:cNvPr id="14" name="矩形 13"/>
          <p:cNvSpPr/>
          <p:nvPr/>
        </p:nvSpPr>
        <p:spPr>
          <a:xfrm>
            <a:off x="0" y="595649"/>
            <a:ext cx="9144000" cy="3428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latin typeface="汉仪旗黑-55简" panose="00020600040101010101" charset="-128"/>
              <a:ea typeface="汉仪旗黑-55简" panose="00020600040101010101" charset="-128"/>
            </a:endParaRPr>
          </a:p>
        </p:txBody>
      </p:sp>
      <p:sp>
        <p:nvSpPr>
          <p:cNvPr id="4" name="文本框 3"/>
          <p:cNvSpPr txBox="1"/>
          <p:nvPr/>
        </p:nvSpPr>
        <p:spPr>
          <a:xfrm>
            <a:off x="977975" y="211910"/>
            <a:ext cx="2093216" cy="299085"/>
          </a:xfrm>
          <a:prstGeom prst="rect">
            <a:avLst/>
          </a:prstGeom>
          <a:noFill/>
        </p:spPr>
        <p:txBody>
          <a:bodyPr wrap="square" rtlCol="0">
            <a:spAutoFit/>
          </a:bodyPr>
          <a:p>
            <a:r>
              <a:rPr lang="zh-CN" altLang="en-US" sz="1350" b="1" dirty="0">
                <a:latin typeface="微软雅黑" panose="020B0503020204020204" pitchFamily="34" charset="-122"/>
                <a:ea typeface="微软雅黑" panose="020B0503020204020204" pitchFamily="34" charset="-122"/>
              </a:rPr>
              <a:t>逻辑回归模型</a:t>
            </a:r>
            <a:endParaRPr lang="zh-CN" altLang="en-US" sz="1350" b="1" dirty="0">
              <a:latin typeface="微软雅黑" panose="020B0503020204020204" pitchFamily="34" charset="-122"/>
              <a:ea typeface="微软雅黑" panose="020B0503020204020204" pitchFamily="34" charset="-122"/>
            </a:endParaRPr>
          </a:p>
        </p:txBody>
      </p:sp>
      <p:pic>
        <p:nvPicPr>
          <p:cNvPr id="17" name="图片 15"/>
          <p:cNvPicPr>
            <a:picLocks noChangeAspect="1"/>
          </p:cNvPicPr>
          <p:nvPr/>
        </p:nvPicPr>
        <p:blipFill>
          <a:blip r:embed="rId2"/>
          <a:stretch>
            <a:fillRect/>
          </a:stretch>
        </p:blipFill>
        <p:spPr>
          <a:xfrm>
            <a:off x="219075" y="1391126"/>
            <a:ext cx="1057275" cy="469583"/>
          </a:xfrm>
          <a:prstGeom prst="rect">
            <a:avLst/>
          </a:prstGeom>
          <a:noFill/>
          <a:ln>
            <a:noFill/>
          </a:ln>
        </p:spPr>
      </p:pic>
      <p:pic>
        <p:nvPicPr>
          <p:cNvPr id="18" name="图片 16"/>
          <p:cNvPicPr>
            <a:picLocks noChangeAspect="1"/>
          </p:cNvPicPr>
          <p:nvPr/>
        </p:nvPicPr>
        <p:blipFill>
          <a:blip r:embed="rId3"/>
          <a:stretch>
            <a:fillRect/>
          </a:stretch>
        </p:blipFill>
        <p:spPr>
          <a:xfrm>
            <a:off x="1699260" y="1473518"/>
            <a:ext cx="1578293" cy="234791"/>
          </a:xfrm>
          <a:prstGeom prst="rect">
            <a:avLst/>
          </a:prstGeom>
          <a:noFill/>
          <a:ln>
            <a:noFill/>
          </a:ln>
        </p:spPr>
      </p:pic>
      <p:pic>
        <p:nvPicPr>
          <p:cNvPr id="19" name="图片 19" descr="30cabefa-f852-45a9-a830-011bdcc4d4f6"/>
          <p:cNvPicPr>
            <a:picLocks noChangeAspect="1"/>
          </p:cNvPicPr>
          <p:nvPr/>
        </p:nvPicPr>
        <p:blipFill>
          <a:blip r:embed="rId4"/>
          <a:stretch>
            <a:fillRect/>
          </a:stretch>
        </p:blipFill>
        <p:spPr>
          <a:xfrm>
            <a:off x="145019" y="2086690"/>
            <a:ext cx="3506629" cy="2776061"/>
          </a:xfrm>
          <a:prstGeom prst="rect">
            <a:avLst/>
          </a:prstGeom>
        </p:spPr>
      </p:pic>
      <p:sp>
        <p:nvSpPr>
          <p:cNvPr id="39" name="矩形 9"/>
          <p:cNvSpPr>
            <a:spLocks noChangeArrowheads="1"/>
          </p:cNvSpPr>
          <p:nvPr/>
        </p:nvSpPr>
        <p:spPr bwMode="auto">
          <a:xfrm>
            <a:off x="3700939" y="1238250"/>
            <a:ext cx="5390198" cy="61040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oAutofit/>
          </a:bodyPr>
          <a:p>
            <a:pPr>
              <a:lnSpc>
                <a:spcPct val="150000"/>
              </a:lnSpc>
            </a:pPr>
            <a:r>
              <a:rPr lang="en-US" altLang="zh-CN" sz="1050" dirty="0">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a:t>
            </a:r>
            <a:r>
              <a:rPr lang="zh-CN" altLang="en-US" sz="1050" dirty="0">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通过对员工数据构建逻辑回归模型进行分析，识别出薪资等级、是否曾被闲置、学历、性别以及所在城市是影响员工离职的重要变量。</a:t>
            </a:r>
            <a:endParaRPr lang="zh-CN" altLang="en-US" sz="1050" dirty="0">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a:lnSpc>
                <a:spcPct val="150000"/>
              </a:lnSpc>
            </a:pPr>
            <a:r>
              <a:rPr lang="en-US" altLang="zh-CN" sz="1050" dirty="0">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a:t>
            </a:r>
            <a:r>
              <a:rPr lang="zh-CN" altLang="en-US" sz="1050" dirty="0">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具体来看：性别方面，男性员工离职概率显著低于女性（回归系数</a:t>
            </a:r>
            <a:r>
              <a:rPr lang="en-US" altLang="zh-CN" sz="1050" dirty="0">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-0.87</a:t>
            </a:r>
            <a:r>
              <a:rPr lang="zh-CN" altLang="en-US" sz="1050" dirty="0">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a:t>
            </a:r>
            <a:r>
              <a:rPr lang="en-US" altLang="zh-CN" sz="1050" dirty="0">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p &lt; 0.01</a:t>
            </a:r>
            <a:r>
              <a:rPr lang="zh-CN" altLang="en-US" sz="1050" dirty="0">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），其离职可能性仅为女性员工的</a:t>
            </a:r>
            <a:r>
              <a:rPr lang="en-US" altLang="zh-CN" sz="1050" dirty="0">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41.5%</a:t>
            </a:r>
            <a:r>
              <a:rPr lang="zh-CN" altLang="en-US" sz="1050" dirty="0">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。此外，学历也对离职概率产生显著影响：与本科相比，硕士学历的员工离职倾向更高（回归系数</a:t>
            </a:r>
            <a:r>
              <a:rPr lang="en-US" altLang="zh-CN" sz="1050" dirty="0">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0.87</a:t>
            </a:r>
            <a:r>
              <a:rPr lang="zh-CN" altLang="en-US" sz="1050" dirty="0">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a:t>
            </a:r>
            <a:r>
              <a:rPr lang="en-US" altLang="zh-CN" sz="1050" dirty="0">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p &lt; 0.01</a:t>
            </a:r>
            <a:r>
              <a:rPr lang="zh-CN" altLang="en-US" sz="1050" dirty="0">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），其离职概率是基准水平的</a:t>
            </a:r>
            <a:r>
              <a:rPr lang="en-US" altLang="zh-CN" sz="1050" dirty="0">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2.38 </a:t>
            </a:r>
            <a:r>
              <a:rPr lang="zh-CN" altLang="en-US" sz="1050" dirty="0">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倍；而博士学历的影响不显著。城市差异同样明显，新德里</a:t>
            </a:r>
            <a:r>
              <a:rPr lang="en-US" altLang="zh-CN" sz="1050" dirty="0">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New Delhi</a:t>
            </a:r>
            <a:r>
              <a:rPr lang="zh-CN" altLang="en-US" sz="1050" dirty="0">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的员工离职概率较低，为基准城市（</a:t>
            </a:r>
            <a:r>
              <a:rPr lang="en-US" altLang="zh-CN" sz="1050" dirty="0">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Bangalore</a:t>
            </a:r>
            <a:r>
              <a:rPr lang="zh-CN" altLang="en-US" sz="1050" dirty="0">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班加罗尔）的</a:t>
            </a:r>
            <a:r>
              <a:rPr lang="en-US" altLang="zh-CN" sz="1050" dirty="0">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58.3%</a:t>
            </a:r>
            <a:r>
              <a:rPr lang="zh-CN" altLang="en-US" sz="1050" dirty="0">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（回归系数</a:t>
            </a:r>
            <a:r>
              <a:rPr lang="en-US" altLang="zh-CN" sz="1050" dirty="0">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-0.54</a:t>
            </a:r>
            <a:r>
              <a:rPr lang="zh-CN" altLang="en-US" sz="1050" dirty="0">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a:t>
            </a:r>
            <a:r>
              <a:rPr lang="en-US" altLang="zh-CN" sz="1050" dirty="0">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p &lt; 0.01</a:t>
            </a:r>
            <a:r>
              <a:rPr lang="zh-CN" altLang="en-US" sz="1050" dirty="0">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）；而浦那</a:t>
            </a:r>
            <a:r>
              <a:rPr lang="en-US" altLang="zh-CN" sz="1050" dirty="0">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Pune</a:t>
            </a:r>
            <a:r>
              <a:rPr lang="zh-CN" altLang="en-US" sz="1050" dirty="0">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的员工离职概率较高，是基准城市的</a:t>
            </a:r>
            <a:r>
              <a:rPr lang="en-US" altLang="zh-CN" sz="1050" dirty="0">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2.05 </a:t>
            </a:r>
            <a:r>
              <a:rPr lang="zh-CN" altLang="en-US" sz="1050" dirty="0">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倍（回归系数</a:t>
            </a:r>
            <a:r>
              <a:rPr lang="en-US" altLang="zh-CN" sz="1050" dirty="0">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0.72</a:t>
            </a:r>
            <a:r>
              <a:rPr lang="zh-CN" altLang="en-US" sz="1050" dirty="0">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a:t>
            </a:r>
            <a:r>
              <a:rPr lang="en-US" altLang="zh-CN" sz="1050" dirty="0">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p &lt; 0.01</a:t>
            </a:r>
            <a:r>
              <a:rPr lang="zh-CN" altLang="en-US" sz="1050" dirty="0">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）。曾被闲置的员工，其离职概率是未被闲置员工的</a:t>
            </a:r>
            <a:r>
              <a:rPr lang="en-US" altLang="zh-CN" sz="1050" dirty="0">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1.97 </a:t>
            </a:r>
            <a:r>
              <a:rPr lang="zh-CN" altLang="en-US" sz="1050" dirty="0">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倍（回归系数为</a:t>
            </a:r>
            <a:r>
              <a:rPr lang="en-US" altLang="zh-CN" sz="1050" dirty="0">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0.68</a:t>
            </a:r>
            <a:r>
              <a:rPr lang="zh-CN" altLang="en-US" sz="1050" dirty="0">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a:t>
            </a:r>
            <a:r>
              <a:rPr lang="en-US" altLang="zh-CN" sz="1050" dirty="0">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p &lt; 0.01</a:t>
            </a:r>
            <a:r>
              <a:rPr lang="zh-CN" altLang="en-US" sz="1050" dirty="0">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）。薪资等级的回归系数为</a:t>
            </a:r>
            <a:r>
              <a:rPr lang="en-US" altLang="zh-CN" sz="1050" dirty="0">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-0.35</a:t>
            </a:r>
            <a:r>
              <a:rPr lang="zh-CN" altLang="en-US" sz="1050" dirty="0">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a:t>
            </a:r>
            <a:r>
              <a:rPr lang="en-US" altLang="zh-CN" sz="1050" dirty="0">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p &lt; 0.01</a:t>
            </a:r>
            <a:r>
              <a:rPr lang="zh-CN" altLang="en-US" sz="1050" dirty="0">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），表明薪资越高，员工的离职概率越低；每提高一个薪资等级，离职的对数概率减少约</a:t>
            </a:r>
            <a:r>
              <a:rPr lang="en-US" altLang="zh-CN" sz="1050" dirty="0">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0.35</a:t>
            </a:r>
            <a:r>
              <a:rPr lang="zh-CN" altLang="en-US" sz="1050" dirty="0">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。年龄和当前领域的工作经验也发挥了一定作用，年龄每增加一岁，离职概率略微降低（回归系数</a:t>
            </a:r>
            <a:r>
              <a:rPr lang="en-US" altLang="zh-CN" sz="1050" dirty="0">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-0.027</a:t>
            </a:r>
            <a:r>
              <a:rPr lang="zh-CN" altLang="en-US" sz="1050" dirty="0">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a:t>
            </a:r>
            <a:r>
              <a:rPr lang="en-US" altLang="zh-CN" sz="1050" dirty="0">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p = 0.001</a:t>
            </a:r>
            <a:r>
              <a:rPr lang="zh-CN" altLang="en-US" sz="1050" dirty="0">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），而领域工作经验增加同样会减少离职可能性（回归系数</a:t>
            </a:r>
            <a:r>
              <a:rPr lang="en-US" altLang="zh-CN" sz="1050" dirty="0">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-0.060</a:t>
            </a:r>
            <a:r>
              <a:rPr lang="zh-CN" altLang="en-US" sz="1050" dirty="0">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a:t>
            </a:r>
            <a:r>
              <a:rPr lang="en-US" altLang="zh-CN" sz="1050" dirty="0">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p = 0.02</a:t>
            </a:r>
            <a:r>
              <a:rPr lang="zh-CN" altLang="en-US" sz="1050" dirty="0">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a:t>
            </a:r>
            <a:endParaRPr lang="zh-CN" altLang="en-US" sz="1050" dirty="0">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a:lnSpc>
                <a:spcPct val="150000"/>
              </a:lnSpc>
            </a:pPr>
            <a:r>
              <a:rPr lang="en-US" altLang="zh-CN" sz="1050" dirty="0">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a:t>
            </a:r>
            <a:r>
              <a:rPr lang="zh-CN" altLang="en-US" sz="1050" dirty="0">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模型整体准确率达到</a:t>
            </a:r>
            <a:r>
              <a:rPr lang="en-US" altLang="zh-CN" sz="1050" dirty="0">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73.2%</a:t>
            </a:r>
            <a:r>
              <a:rPr lang="zh-CN" altLang="en-US" sz="1050" dirty="0">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，其中正确预测未离职员工</a:t>
            </a:r>
            <a:r>
              <a:rPr lang="en-US" altLang="zh-CN" sz="1050" dirty="0">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820 </a:t>
            </a:r>
            <a:r>
              <a:rPr lang="zh-CN" altLang="en-US" sz="1050" dirty="0">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人，正确预测离职员工</a:t>
            </a:r>
            <a:r>
              <a:rPr lang="en-US" altLang="zh-CN" sz="1050" dirty="0">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201 </a:t>
            </a:r>
            <a:r>
              <a:rPr lang="zh-CN" altLang="en-US" sz="1050" dirty="0">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人，表现出较好的预测效果。</a:t>
            </a:r>
            <a:endParaRPr lang="zh-CN" altLang="en-US" sz="1050" dirty="0">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iterate type="lt">
                                    <p:tmPct val="1515"/>
                                  </p:iterate>
                                  <p:childTnLst>
                                    <p:set>
                                      <p:cBhvr>
                                        <p:cTn id="6" dur="1" fill="hold">
                                          <p:stCondLst>
                                            <p:cond delay="0"/>
                                          </p:stCondLst>
                                        </p:cTn>
                                        <p:tgtEl>
                                          <p:spTgt spid="39"/>
                                        </p:tgtEl>
                                        <p:attrNameLst>
                                          <p:attrName>style.visibility</p:attrName>
                                        </p:attrNameLst>
                                      </p:cBhvr>
                                      <p:to>
                                        <p:strVal val="visible"/>
                                      </p:to>
                                    </p:set>
                                    <p:anim calcmode="lin" valueType="num">
                                      <p:cBhvr>
                                        <p:cTn id="7" dur="500" fill="hold"/>
                                        <p:tgtEl>
                                          <p:spTgt spid="39"/>
                                        </p:tgtEl>
                                        <p:attrNameLst>
                                          <p:attrName>ppt_w</p:attrName>
                                        </p:attrNameLst>
                                      </p:cBhvr>
                                      <p:tavLst>
                                        <p:tav tm="0">
                                          <p:val>
                                            <p:fltVal val="0"/>
                                          </p:val>
                                        </p:tav>
                                        <p:tav tm="100000">
                                          <p:val>
                                            <p:strVal val="#ppt_w"/>
                                          </p:val>
                                        </p:tav>
                                      </p:tavLst>
                                    </p:anim>
                                    <p:anim calcmode="lin" valueType="num">
                                      <p:cBhvr>
                                        <p:cTn id="8" dur="500" fill="hold"/>
                                        <p:tgtEl>
                                          <p:spTgt spid="39"/>
                                        </p:tgtEl>
                                        <p:attrNameLst>
                                          <p:attrName>ppt_h</p:attrName>
                                        </p:attrNameLst>
                                      </p:cBhvr>
                                      <p:tavLst>
                                        <p:tav tm="0">
                                          <p:val>
                                            <p:fltVal val="0"/>
                                          </p:val>
                                        </p:tav>
                                        <p:tav tm="100000">
                                          <p:val>
                                            <p:strVal val="#ppt_h"/>
                                          </p:val>
                                        </p:tav>
                                      </p:tavLst>
                                    </p:anim>
                                    <p:animEffect transition="in" filter="fade">
                                      <p:cBhvr>
                                        <p:cTn id="9"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圆角矩形 1"/>
          <p:cNvSpPr/>
          <p:nvPr/>
        </p:nvSpPr>
        <p:spPr>
          <a:xfrm>
            <a:off x="2518954" y="891463"/>
            <a:ext cx="4106092" cy="505721"/>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模型可能存在的不</a:t>
            </a:r>
            <a:r>
              <a:rPr lang="en-US" altLang="en-US"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a:t>
            </a:r>
            <a:r>
              <a:rPr lang="en-US" altLang="zh-CN"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&amp;</a:t>
            </a:r>
            <a:r>
              <a:rPr lang="zh-CN" altLang="en-US"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优化建议</a:t>
            </a:r>
            <a:endParaRPr lang="zh-CN" altLang="en-US"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p:txBody>
      </p:sp>
      <p:grpSp>
        <p:nvGrpSpPr>
          <p:cNvPr id="6" name="组合 5"/>
          <p:cNvGrpSpPr/>
          <p:nvPr/>
        </p:nvGrpSpPr>
        <p:grpSpPr>
          <a:xfrm>
            <a:off x="458820" y="258462"/>
            <a:ext cx="391287" cy="204749"/>
            <a:chOff x="2789646" y="-737419"/>
            <a:chExt cx="926165" cy="484632"/>
          </a:xfrm>
        </p:grpSpPr>
        <p:sp>
          <p:nvSpPr>
            <p:cNvPr id="7" name="燕尾形 6"/>
            <p:cNvSpPr/>
            <p:nvPr/>
          </p:nvSpPr>
          <p:spPr>
            <a:xfrm>
              <a:off x="2789646" y="-737419"/>
              <a:ext cx="484632" cy="484632"/>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solidFill>
                  <a:schemeClr val="tx1"/>
                </a:solidFill>
                <a:latin typeface="汉仪旗黑-55简" panose="00020600040101010101" charset="-128"/>
                <a:ea typeface="汉仪旗黑-55简" panose="00020600040101010101" charset="-128"/>
              </a:endParaRPr>
            </a:p>
          </p:txBody>
        </p:sp>
        <p:sp>
          <p:nvSpPr>
            <p:cNvPr id="8" name="燕尾形 7"/>
            <p:cNvSpPr/>
            <p:nvPr/>
          </p:nvSpPr>
          <p:spPr>
            <a:xfrm>
              <a:off x="3231179" y="-737419"/>
              <a:ext cx="484632" cy="484632"/>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solidFill>
                  <a:schemeClr val="tx1"/>
                </a:solidFill>
                <a:latin typeface="汉仪旗黑-55简" panose="00020600040101010101" charset="-128"/>
                <a:ea typeface="汉仪旗黑-55简" panose="00020600040101010101" charset="-128"/>
              </a:endParaRPr>
            </a:p>
          </p:txBody>
        </p:sp>
      </p:grpSp>
      <p:sp>
        <p:nvSpPr>
          <p:cNvPr id="14" name="矩形 13"/>
          <p:cNvSpPr/>
          <p:nvPr/>
        </p:nvSpPr>
        <p:spPr>
          <a:xfrm>
            <a:off x="0" y="595649"/>
            <a:ext cx="9144000" cy="3428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latin typeface="汉仪旗黑-55简" panose="00020600040101010101" charset="-128"/>
              <a:ea typeface="汉仪旗黑-55简" panose="00020600040101010101" charset="-128"/>
            </a:endParaRPr>
          </a:p>
        </p:txBody>
      </p:sp>
      <p:sp>
        <p:nvSpPr>
          <p:cNvPr id="4" name="文本框 3"/>
          <p:cNvSpPr txBox="1"/>
          <p:nvPr/>
        </p:nvSpPr>
        <p:spPr>
          <a:xfrm>
            <a:off x="977975" y="211910"/>
            <a:ext cx="2093216" cy="299085"/>
          </a:xfrm>
          <a:prstGeom prst="rect">
            <a:avLst/>
          </a:prstGeom>
          <a:noFill/>
        </p:spPr>
        <p:txBody>
          <a:bodyPr wrap="square" rtlCol="0">
            <a:spAutoFit/>
          </a:bodyPr>
          <a:p>
            <a:r>
              <a:rPr lang="zh-CN" altLang="en-US" sz="1350" b="1" dirty="0">
                <a:latin typeface="微软雅黑" panose="020B0503020204020204" pitchFamily="34" charset="-122"/>
                <a:ea typeface="微软雅黑" panose="020B0503020204020204" pitchFamily="34" charset="-122"/>
              </a:rPr>
              <a:t>模型质量评估</a:t>
            </a:r>
            <a:endParaRPr lang="zh-CN" altLang="en-US" sz="1350" b="1" dirty="0">
              <a:latin typeface="微软雅黑" panose="020B0503020204020204" pitchFamily="34" charset="-122"/>
              <a:ea typeface="微软雅黑" panose="020B0503020204020204" pitchFamily="34" charset="-122"/>
            </a:endParaRPr>
          </a:p>
        </p:txBody>
      </p:sp>
      <p:sp>
        <p:nvSpPr>
          <p:cNvPr id="39" name="矩形 9"/>
          <p:cNvSpPr>
            <a:spLocks noChangeArrowheads="1"/>
          </p:cNvSpPr>
          <p:nvPr/>
        </p:nvSpPr>
        <p:spPr bwMode="auto">
          <a:xfrm>
            <a:off x="411956" y="2040255"/>
            <a:ext cx="3778091" cy="1753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p>
            <a:pPr>
              <a:lnSpc>
                <a:spcPct val="150000"/>
              </a:lnSpc>
            </a:pPr>
            <a:r>
              <a:rPr lang="en-US" altLang="zh-CN" sz="1200" dirty="0">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a:t>
            </a:r>
            <a:r>
              <a:rPr lang="zh-CN" altLang="en-US" sz="1200" dirty="0">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贝叶斯网络模型存在独立性假设不准确的问题，即变量之间的独立性假设可能不符合实际情况，并且自动学习的网络结构可能无法充分捕捉复杂的依赖关系。为此，可以通过改进结构学习，采用更复杂的算法或结合领域知识来优化模型，同时尝试混合其他机器学习算法提升性能，并通过交叉验证来优化参数。</a:t>
            </a:r>
            <a:endParaRPr lang="zh-CN" altLang="en-US" sz="1200" dirty="0">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p:txBody>
      </p:sp>
      <p:sp>
        <p:nvSpPr>
          <p:cNvPr id="9" name="矩形 9"/>
          <p:cNvSpPr>
            <a:spLocks noChangeArrowheads="1"/>
          </p:cNvSpPr>
          <p:nvPr/>
        </p:nvSpPr>
        <p:spPr bwMode="auto">
          <a:xfrm>
            <a:off x="4875848" y="2111693"/>
            <a:ext cx="3778091" cy="147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p>
            <a:pPr>
              <a:lnSpc>
                <a:spcPct val="150000"/>
              </a:lnSpc>
            </a:pPr>
            <a:r>
              <a:rPr lang="en-US" altLang="zh-CN" sz="1200" dirty="0">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a:t>
            </a:r>
            <a:r>
              <a:rPr lang="zh-CN" altLang="en-US" sz="1200" dirty="0">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逻辑回归模型的问题主要在于特征选择不足，未考虑到一些潜在影响因素（如工作满意度、晋升机会），以及数据不平衡，导致对未离职员工的预测能力较差。优化方法包括增加更多的特征、去除冗余特征，并采用过采样或欠采样技术平衡数据，从而提升预测性能。</a:t>
            </a:r>
            <a:endParaRPr lang="zh-CN" altLang="en-US" sz="1200" dirty="0">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iterate type="lt">
                                    <p:tmPct val="1515"/>
                                  </p:iterate>
                                  <p:childTnLst>
                                    <p:set>
                                      <p:cBhvr>
                                        <p:cTn id="6" dur="1" fill="hold">
                                          <p:stCondLst>
                                            <p:cond delay="0"/>
                                          </p:stCondLst>
                                        </p:cTn>
                                        <p:tgtEl>
                                          <p:spTgt spid="39"/>
                                        </p:tgtEl>
                                        <p:attrNameLst>
                                          <p:attrName>style.visibility</p:attrName>
                                        </p:attrNameLst>
                                      </p:cBhvr>
                                      <p:to>
                                        <p:strVal val="visible"/>
                                      </p:to>
                                    </p:set>
                                    <p:anim calcmode="lin" valueType="num">
                                      <p:cBhvr>
                                        <p:cTn id="7" dur="500" fill="hold"/>
                                        <p:tgtEl>
                                          <p:spTgt spid="39"/>
                                        </p:tgtEl>
                                        <p:attrNameLst>
                                          <p:attrName>ppt_w</p:attrName>
                                        </p:attrNameLst>
                                      </p:cBhvr>
                                      <p:tavLst>
                                        <p:tav tm="0">
                                          <p:val>
                                            <p:fltVal val="0"/>
                                          </p:val>
                                        </p:tav>
                                        <p:tav tm="100000">
                                          <p:val>
                                            <p:strVal val="#ppt_w"/>
                                          </p:val>
                                        </p:tav>
                                      </p:tavLst>
                                    </p:anim>
                                    <p:anim calcmode="lin" valueType="num">
                                      <p:cBhvr>
                                        <p:cTn id="8" dur="500" fill="hold"/>
                                        <p:tgtEl>
                                          <p:spTgt spid="39"/>
                                        </p:tgtEl>
                                        <p:attrNameLst>
                                          <p:attrName>ppt_h</p:attrName>
                                        </p:attrNameLst>
                                      </p:cBhvr>
                                      <p:tavLst>
                                        <p:tav tm="0">
                                          <p:val>
                                            <p:fltVal val="0"/>
                                          </p:val>
                                        </p:tav>
                                        <p:tav tm="100000">
                                          <p:val>
                                            <p:strVal val="#ppt_h"/>
                                          </p:val>
                                        </p:tav>
                                      </p:tavLst>
                                    </p:anim>
                                    <p:animEffect transition="in" filter="fade">
                                      <p:cBhvr>
                                        <p:cTn id="9" dur="500"/>
                                        <p:tgtEl>
                                          <p:spTgt spid="39"/>
                                        </p:tgtEl>
                                      </p:cBhvr>
                                    </p:animEffect>
                                  </p:childTnLst>
                                </p:cTn>
                              </p:par>
                            </p:childTnLst>
                          </p:cTn>
                        </p:par>
                        <p:par>
                          <p:cTn id="10" fill="hold">
                            <p:stCondLst>
                              <p:cond delay="1537"/>
                            </p:stCondLst>
                            <p:childTnLst>
                              <p:par>
                                <p:cTn id="11" presetID="53" presetClass="entr" presetSubtype="16" fill="hold" grpId="0" nodeType="afterEffect">
                                  <p:stCondLst>
                                    <p:cond delay="0"/>
                                  </p:stCondLst>
                                  <p:iterate type="lt">
                                    <p:tmPct val="1515"/>
                                  </p:iterate>
                                  <p:childTnLst>
                                    <p:set>
                                      <p:cBhvr>
                                        <p:cTn id="12" dur="1" fill="hold">
                                          <p:stCondLst>
                                            <p:cond delay="0"/>
                                          </p:stCondLst>
                                        </p:cTn>
                                        <p:tgtEl>
                                          <p:spTgt spid="9"/>
                                        </p:tgtEl>
                                        <p:attrNameLst>
                                          <p:attrName>style.visibility</p:attrName>
                                        </p:attrNameLst>
                                      </p:cBhvr>
                                      <p:to>
                                        <p:strVal val="visible"/>
                                      </p:to>
                                    </p:set>
                                    <p:anim calcmode="lin" valueType="num">
                                      <p:cBhvr>
                                        <p:cTn id="13" dur="500" fill="hold"/>
                                        <p:tgtEl>
                                          <p:spTgt spid="9"/>
                                        </p:tgtEl>
                                        <p:attrNameLst>
                                          <p:attrName>ppt_w</p:attrName>
                                        </p:attrNameLst>
                                      </p:cBhvr>
                                      <p:tavLst>
                                        <p:tav tm="0">
                                          <p:val>
                                            <p:fltVal val="0"/>
                                          </p:val>
                                        </p:tav>
                                        <p:tav tm="100000">
                                          <p:val>
                                            <p:strVal val="#ppt_w"/>
                                          </p:val>
                                        </p:tav>
                                      </p:tavLst>
                                    </p:anim>
                                    <p:anim calcmode="lin" valueType="num">
                                      <p:cBhvr>
                                        <p:cTn id="14" dur="500" fill="hold"/>
                                        <p:tgtEl>
                                          <p:spTgt spid="9"/>
                                        </p:tgtEl>
                                        <p:attrNameLst>
                                          <p:attrName>ppt_h</p:attrName>
                                        </p:attrNameLst>
                                      </p:cBhvr>
                                      <p:tavLst>
                                        <p:tav tm="0">
                                          <p:val>
                                            <p:fltVal val="0"/>
                                          </p:val>
                                        </p:tav>
                                        <p:tav tm="100000">
                                          <p:val>
                                            <p:strVal val="#ppt_h"/>
                                          </p:val>
                                        </p:tav>
                                      </p:tavLst>
                                    </p:anim>
                                    <p:animEffect transition="in" filter="fade">
                                      <p:cBhvr>
                                        <p:cTn id="1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9"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3" name="Text 0"/>
          <p:cNvSpPr/>
          <p:nvPr/>
        </p:nvSpPr>
        <p:spPr>
          <a:xfrm>
            <a:off x="1234440" y="2066290"/>
            <a:ext cx="848360" cy="633095"/>
          </a:xfrm>
          <a:prstGeom prst="rect">
            <a:avLst/>
          </a:prstGeom>
          <a:noFill/>
        </p:spPr>
        <p:txBody>
          <a:bodyPr wrap="square" lIns="95250" tIns="95250" rIns="95250" bIns="95250" rtlCol="0" anchor="t">
            <a:spAutoFit/>
          </a:bodyPr>
          <a:lstStyle/>
          <a:p>
            <a:pPr marL="0" indent="0" algn="ctr">
              <a:lnSpc>
                <a:spcPct val="100000"/>
              </a:lnSpc>
              <a:spcBef>
                <a:spcPts val="375"/>
              </a:spcBef>
              <a:buNone/>
            </a:pPr>
            <a:r>
              <a:rPr lang="en-US" sz="2880" b="1" dirty="0">
                <a:solidFill>
                  <a:srgbClr val="374D87"/>
                </a:solidFill>
                <a:latin typeface="Arial" panose="020B0604020202020204" pitchFamily="34" charset="0"/>
                <a:ea typeface="汉仪旗黑-55简" panose="00020600040101010101" charset="-122"/>
                <a:cs typeface="微软雅黑" panose="020B0503020204020204" pitchFamily="34" charset="-120"/>
              </a:rPr>
              <a:t>3</a:t>
            </a:r>
            <a:endParaRPr lang="en-US" sz="2880" b="1" dirty="0">
              <a:solidFill>
                <a:srgbClr val="374D87"/>
              </a:solidFill>
              <a:latin typeface="Arial" panose="020B0604020202020204" pitchFamily="34" charset="0"/>
              <a:ea typeface="汉仪旗黑-55简" panose="00020600040101010101" charset="-122"/>
              <a:cs typeface="微软雅黑" panose="020B0503020204020204" pitchFamily="34" charset="-120"/>
            </a:endParaRPr>
          </a:p>
        </p:txBody>
      </p:sp>
      <p:sp>
        <p:nvSpPr>
          <p:cNvPr id="4" name="Text 1"/>
          <p:cNvSpPr/>
          <p:nvPr/>
        </p:nvSpPr>
        <p:spPr>
          <a:xfrm>
            <a:off x="2389151" y="1975030"/>
            <a:ext cx="6294179" cy="690880"/>
          </a:xfrm>
          <a:prstGeom prst="rect">
            <a:avLst/>
          </a:prstGeom>
          <a:noFill/>
        </p:spPr>
        <p:txBody>
          <a:bodyPr wrap="square" lIns="95250" tIns="95250" rIns="95250" bIns="95250" rtlCol="0" anchor="t">
            <a:spAutoFit/>
          </a:bodyPr>
          <a:lstStyle/>
          <a:p>
            <a:pPr marL="0" indent="0">
              <a:lnSpc>
                <a:spcPct val="113000"/>
              </a:lnSpc>
              <a:spcBef>
                <a:spcPts val="375"/>
              </a:spcBef>
              <a:buNone/>
            </a:pPr>
            <a:r>
              <a:rPr lang="zh-CN" altLang="en-US" sz="2880" b="1" dirty="0">
                <a:solidFill>
                  <a:srgbClr val="374D87"/>
                </a:solidFill>
                <a:latin typeface="Arial" panose="020B0604020202020204" pitchFamily="34" charset="0"/>
                <a:ea typeface="微软雅黑" panose="020B0503020204020204" pitchFamily="34" charset="-122"/>
                <a:cs typeface="微软雅黑" panose="020B0503020204020204" pitchFamily="34" charset="-120"/>
              </a:rPr>
              <a:t>时序模型</a:t>
            </a:r>
            <a:endParaRPr lang="zh-CN" altLang="en-US" sz="2880" b="1" dirty="0">
              <a:solidFill>
                <a:srgbClr val="374D87"/>
              </a:solidFill>
              <a:latin typeface="Arial" panose="020B0604020202020204" pitchFamily="34" charset="0"/>
              <a:ea typeface="微软雅黑" panose="020B0503020204020204" pitchFamily="34" charset="-122"/>
              <a:cs typeface="微软雅黑" panose="020B0503020204020204" pitchFamily="34" charset="-120"/>
            </a:endParaRPr>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3" name="文本框 37"/>
          <p:cNvSpPr txBox="1"/>
          <p:nvPr/>
        </p:nvSpPr>
        <p:spPr>
          <a:xfrm>
            <a:off x="919007" y="173649"/>
            <a:ext cx="1258570" cy="372110"/>
          </a:xfrm>
          <a:prstGeom prst="rect">
            <a:avLst/>
          </a:prstGeom>
          <a:noFill/>
        </p:spPr>
        <p:txBody>
          <a:bodyPr wrap="none" lIns="96434" tIns="48216" rIns="96434" bIns="48216" rtlCol="0">
            <a:spAutoFit/>
          </a:bodyPr>
          <a:p>
            <a:r>
              <a:rPr lang="zh-CN" altLang="en-US" b="1" spc="300" dirty="0">
                <a:latin typeface="微软雅黑" panose="020B0503020204020204" pitchFamily="34" charset="-122"/>
                <a:ea typeface="微软雅黑" panose="020B0503020204020204" pitchFamily="34" charset="-122"/>
                <a:cs typeface="汉仪雅酷黑 75W" panose="020B0804020202020204" charset="-122"/>
                <a:sym typeface="Arial" panose="020B0604020202020204" pitchFamily="34" charset="0"/>
              </a:rPr>
              <a:t>项目背景</a:t>
            </a:r>
            <a:endParaRPr lang="zh-CN" altLang="en-US" b="1" spc="300" dirty="0">
              <a:latin typeface="微软雅黑" panose="020B0503020204020204" pitchFamily="34" charset="-122"/>
              <a:ea typeface="微软雅黑" panose="020B0503020204020204" pitchFamily="34" charset="-122"/>
              <a:cs typeface="汉仪雅酷黑 75W" panose="020B0804020202020204" charset="-122"/>
              <a:sym typeface="Arial" panose="020B0604020202020204" pitchFamily="34" charset="0"/>
            </a:endParaRPr>
          </a:p>
        </p:txBody>
      </p:sp>
      <p:grpSp>
        <p:nvGrpSpPr>
          <p:cNvPr id="9" name="组合 8"/>
          <p:cNvGrpSpPr/>
          <p:nvPr/>
        </p:nvGrpSpPr>
        <p:grpSpPr>
          <a:xfrm>
            <a:off x="458820" y="258462"/>
            <a:ext cx="391287" cy="204749"/>
            <a:chOff x="2789646" y="-737419"/>
            <a:chExt cx="926165" cy="484632"/>
          </a:xfrm>
        </p:grpSpPr>
        <p:sp>
          <p:nvSpPr>
            <p:cNvPr id="11" name="燕尾形 10"/>
            <p:cNvSpPr/>
            <p:nvPr/>
          </p:nvSpPr>
          <p:spPr>
            <a:xfrm>
              <a:off x="2789646" y="-737419"/>
              <a:ext cx="484632" cy="484632"/>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solidFill>
                  <a:schemeClr val="tx1"/>
                </a:solidFill>
                <a:latin typeface="汉仪雅酷黑 75W" panose="020B0804020202020204" charset="-122"/>
                <a:ea typeface="汉仪雅酷黑 75W" panose="020B0804020202020204" charset="-122"/>
              </a:endParaRPr>
            </a:p>
          </p:txBody>
        </p:sp>
        <p:sp>
          <p:nvSpPr>
            <p:cNvPr id="12" name="燕尾形 11"/>
            <p:cNvSpPr/>
            <p:nvPr/>
          </p:nvSpPr>
          <p:spPr>
            <a:xfrm>
              <a:off x="3231179" y="-737419"/>
              <a:ext cx="484632" cy="484632"/>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solidFill>
                  <a:schemeClr val="tx1"/>
                </a:solidFill>
                <a:latin typeface="汉仪雅酷黑 75W" panose="020B0804020202020204" charset="-122"/>
                <a:ea typeface="汉仪雅酷黑 75W" panose="020B0804020202020204" charset="-122"/>
              </a:endParaRPr>
            </a:p>
          </p:txBody>
        </p:sp>
      </p:grpSp>
      <p:sp>
        <p:nvSpPr>
          <p:cNvPr id="23" name="椭圆 22"/>
          <p:cNvSpPr/>
          <p:nvPr>
            <p:custDataLst>
              <p:tags r:id="rId2"/>
            </p:custDataLst>
          </p:nvPr>
        </p:nvSpPr>
        <p:spPr>
          <a:xfrm rot="10800000">
            <a:off x="4473537" y="1647587"/>
            <a:ext cx="1415891" cy="1415891"/>
          </a:xfrm>
          <a:prstGeom prst="ellipse">
            <a:avLst/>
          </a:prstGeom>
          <a:solidFill>
            <a:schemeClr val="accent2"/>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sz="1350"/>
          </a:p>
        </p:txBody>
      </p:sp>
      <p:sp>
        <p:nvSpPr>
          <p:cNvPr id="24" name="椭圆 23"/>
          <p:cNvSpPr/>
          <p:nvPr>
            <p:custDataLst>
              <p:tags r:id="rId3"/>
            </p:custDataLst>
          </p:nvPr>
        </p:nvSpPr>
        <p:spPr>
          <a:xfrm rot="10800000">
            <a:off x="3310535" y="1647587"/>
            <a:ext cx="1415891" cy="1415891"/>
          </a:xfrm>
          <a:prstGeom prst="ellipse">
            <a:avLst/>
          </a:prstGeom>
          <a:solidFill>
            <a:schemeClr val="accent1">
              <a:alpha val="8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sz="1350"/>
          </a:p>
        </p:txBody>
      </p:sp>
      <p:sp>
        <p:nvSpPr>
          <p:cNvPr id="25" name="椭圆 24"/>
          <p:cNvSpPr/>
          <p:nvPr>
            <p:custDataLst>
              <p:tags r:id="rId4"/>
            </p:custDataLst>
          </p:nvPr>
        </p:nvSpPr>
        <p:spPr>
          <a:xfrm rot="10800000">
            <a:off x="4500207" y="2891076"/>
            <a:ext cx="1415891" cy="1415891"/>
          </a:xfrm>
          <a:prstGeom prst="ellipse">
            <a:avLst/>
          </a:prstGeom>
          <a:solidFill>
            <a:schemeClr val="accent1">
              <a:alpha val="8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sz="1350"/>
          </a:p>
        </p:txBody>
      </p:sp>
      <p:sp>
        <p:nvSpPr>
          <p:cNvPr id="26" name="椭圆 25"/>
          <p:cNvSpPr/>
          <p:nvPr>
            <p:custDataLst>
              <p:tags r:id="rId5"/>
            </p:custDataLst>
          </p:nvPr>
        </p:nvSpPr>
        <p:spPr>
          <a:xfrm rot="10800000">
            <a:off x="3310535" y="2891076"/>
            <a:ext cx="1415891" cy="1415891"/>
          </a:xfrm>
          <a:prstGeom prst="ellipse">
            <a:avLst/>
          </a:prstGeom>
          <a:solidFill>
            <a:schemeClr val="accent2"/>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sz="1350"/>
          </a:p>
        </p:txBody>
      </p:sp>
      <p:sp>
        <p:nvSpPr>
          <p:cNvPr id="27" name="矩形 26"/>
          <p:cNvSpPr/>
          <p:nvPr>
            <p:custDataLst>
              <p:tags r:id="rId6"/>
            </p:custDataLst>
          </p:nvPr>
        </p:nvSpPr>
        <p:spPr>
          <a:xfrm>
            <a:off x="6174703" y="1533287"/>
            <a:ext cx="2376011" cy="1314450"/>
          </a:xfrm>
          <a:prstGeom prst="rect">
            <a:avLst/>
          </a:prstGeom>
        </p:spPr>
        <p:txBody>
          <a:bodyPr wrap="square" lIns="0" tIns="0" rIns="0" bIns="0">
            <a:noAutofit/>
          </a:bodyPr>
          <a:p>
            <a:pPr>
              <a:lnSpc>
                <a:spcPct val="130000"/>
              </a:lnSpc>
              <a:spcBef>
                <a:spcPct val="0"/>
              </a:spcBef>
              <a:spcAft>
                <a:spcPct val="0"/>
              </a:spcAft>
            </a:pPr>
            <a:r>
              <a:rPr lang="zh-CN" altLang="en-US" sz="9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研究数据为某特定区域2007年至2019年期间的房产销售记录，数据包含</a:t>
            </a:r>
            <a:r>
              <a:rPr lang="zh-CN" altLang="en-US" sz="9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销售日期、价格、房产类型、卧室数量、邮政编码</a:t>
            </a:r>
            <a:r>
              <a:rPr lang="zh-CN" altLang="en-US" sz="9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等字段。为了提高数据的有效性和预测的精度，我们将数据</a:t>
            </a:r>
            <a:r>
              <a:rPr lang="zh-CN" altLang="en-US" sz="9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按月进行聚合</a:t>
            </a:r>
            <a:r>
              <a:rPr lang="zh-CN" altLang="en-US" sz="9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，以计算每种房产类型在每个月的</a:t>
            </a:r>
            <a:r>
              <a:rPr lang="zh-CN" altLang="en-US" sz="9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平均销售价格</a:t>
            </a:r>
            <a:r>
              <a:rPr lang="zh-CN" altLang="en-US" sz="9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9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8" name="矩形 27"/>
          <p:cNvSpPr/>
          <p:nvPr>
            <p:custDataLst>
              <p:tags r:id="rId7"/>
            </p:custDataLst>
          </p:nvPr>
        </p:nvSpPr>
        <p:spPr>
          <a:xfrm>
            <a:off x="6174703" y="1188958"/>
            <a:ext cx="2376011" cy="276225"/>
          </a:xfrm>
          <a:prstGeom prst="rect">
            <a:avLst/>
          </a:prstGeom>
          <a:noFill/>
        </p:spPr>
        <p:txBody>
          <a:bodyPr wrap="square" lIns="0" tIns="0" rIns="0" bIns="0" rtlCol="0" anchor="b" anchorCtr="0">
            <a:noAutofit/>
          </a:bodyPr>
          <a:p>
            <a:pPr>
              <a:spcBef>
                <a:spcPct val="0"/>
              </a:spcBef>
              <a:spcAft>
                <a:spcPct val="0"/>
              </a:spcAft>
            </a:pPr>
            <a:r>
              <a:rPr lang="zh-CN" altLang="en-US" sz="1500" b="1" kern="0">
                <a:solidFill>
                  <a:schemeClr val="accent1"/>
                </a:solidFill>
                <a:latin typeface="微软雅黑" panose="020B0503020204020204" pitchFamily="34" charset="-122"/>
                <a:ea typeface="微软雅黑" panose="020B0503020204020204" pitchFamily="34" charset="-122"/>
                <a:cs typeface="+mn-ea"/>
              </a:rPr>
              <a:t>数据来源</a:t>
            </a:r>
            <a:endParaRPr lang="zh-CN" altLang="en-US" sz="1500" b="1" kern="0">
              <a:solidFill>
                <a:schemeClr val="accent1"/>
              </a:solidFill>
              <a:latin typeface="微软雅黑" panose="020B0503020204020204" pitchFamily="34" charset="-122"/>
              <a:ea typeface="微软雅黑" panose="020B0503020204020204" pitchFamily="34" charset="-122"/>
              <a:cs typeface="+mn-ea"/>
            </a:endParaRPr>
          </a:p>
        </p:txBody>
      </p:sp>
      <p:sp>
        <p:nvSpPr>
          <p:cNvPr id="29" name="矩形 28"/>
          <p:cNvSpPr/>
          <p:nvPr>
            <p:custDataLst>
              <p:tags r:id="rId8"/>
            </p:custDataLst>
          </p:nvPr>
        </p:nvSpPr>
        <p:spPr>
          <a:xfrm>
            <a:off x="6174703" y="3450670"/>
            <a:ext cx="2376011" cy="1314450"/>
          </a:xfrm>
          <a:prstGeom prst="rect">
            <a:avLst/>
          </a:prstGeom>
        </p:spPr>
        <p:txBody>
          <a:bodyPr wrap="square" lIns="0" tIns="0" rIns="0" bIns="0">
            <a:noAutofit/>
          </a:bodyPr>
          <a:p>
            <a:pPr>
              <a:lnSpc>
                <a:spcPct val="130000"/>
              </a:lnSpc>
              <a:spcBef>
                <a:spcPct val="0"/>
              </a:spcBef>
              <a:spcAft>
                <a:spcPct val="0"/>
              </a:spcAft>
            </a:pPr>
            <a:r>
              <a:rPr lang="zh-CN" altLang="en-US" sz="900" dirty="0">
                <a:solidFill>
                  <a:schemeClr val="tx1">
                    <a:lumMod val="85000"/>
                    <a:lumOff val="15000"/>
                  </a:schemeClr>
                </a:solidFill>
                <a:latin typeface="微软雅黑" panose="020B0503020204020204" pitchFamily="34" charset="-122"/>
                <a:ea typeface="微软雅黑" panose="020B0503020204020204" pitchFamily="34" charset="-122"/>
                <a:cs typeface="+mn-ea"/>
              </a:rPr>
              <a:t>通过</a:t>
            </a:r>
            <a:r>
              <a:rPr lang="zh-CN" altLang="en-US" sz="900" dirty="0">
                <a:solidFill>
                  <a:srgbClr val="FF0000"/>
                </a:solidFill>
                <a:latin typeface="微软雅黑" panose="020B0503020204020204" pitchFamily="34" charset="-122"/>
                <a:ea typeface="微软雅黑" panose="020B0503020204020204" pitchFamily="34" charset="-122"/>
                <a:cs typeface="+mn-ea"/>
              </a:rPr>
              <a:t>时间序列模型</a:t>
            </a:r>
            <a:r>
              <a:rPr lang="zh-CN" altLang="en-US" sz="900" dirty="0">
                <a:solidFill>
                  <a:schemeClr val="tx1">
                    <a:lumMod val="85000"/>
                    <a:lumOff val="15000"/>
                  </a:schemeClr>
                </a:solidFill>
                <a:latin typeface="微软雅黑" panose="020B0503020204020204" pitchFamily="34" charset="-122"/>
                <a:ea typeface="微软雅黑" panose="020B0503020204020204" pitchFamily="34" charset="-122"/>
                <a:cs typeface="+mn-ea"/>
              </a:rPr>
              <a:t>对房价进行科学预测，旨在为房产中介提供支持，为购房者提供决策参考，提升预测技术应用能力，验证其在实际数据中的有效性，并为未来研究提供经验支持。</a:t>
            </a:r>
            <a:endParaRPr lang="zh-CN" altLang="en-US" sz="900" dirty="0">
              <a:solidFill>
                <a:schemeClr val="tx1">
                  <a:lumMod val="85000"/>
                  <a:lumOff val="15000"/>
                </a:schemeClr>
              </a:solidFill>
              <a:latin typeface="微软雅黑" panose="020B0503020204020204" pitchFamily="34" charset="-122"/>
              <a:ea typeface="微软雅黑" panose="020B0503020204020204" pitchFamily="34" charset="-122"/>
              <a:cs typeface="+mn-ea"/>
            </a:endParaRPr>
          </a:p>
        </p:txBody>
      </p:sp>
      <p:sp>
        <p:nvSpPr>
          <p:cNvPr id="30" name="矩形 29"/>
          <p:cNvSpPr/>
          <p:nvPr>
            <p:custDataLst>
              <p:tags r:id="rId9"/>
            </p:custDataLst>
          </p:nvPr>
        </p:nvSpPr>
        <p:spPr>
          <a:xfrm>
            <a:off x="6174703" y="3106341"/>
            <a:ext cx="2376011" cy="276225"/>
          </a:xfrm>
          <a:prstGeom prst="rect">
            <a:avLst/>
          </a:prstGeom>
          <a:noFill/>
        </p:spPr>
        <p:txBody>
          <a:bodyPr wrap="square" lIns="0" tIns="0" rIns="0" bIns="0" rtlCol="0" anchor="b" anchorCtr="0">
            <a:noAutofit/>
          </a:bodyPr>
          <a:p>
            <a:pPr>
              <a:spcBef>
                <a:spcPct val="0"/>
              </a:spcBef>
              <a:spcAft>
                <a:spcPct val="0"/>
              </a:spcAft>
            </a:pPr>
            <a:r>
              <a:rPr lang="zh-CN" altLang="en-US" sz="1500" b="1" kern="0">
                <a:solidFill>
                  <a:schemeClr val="accent1"/>
                </a:solidFill>
                <a:latin typeface="微软雅黑" panose="020B0503020204020204" pitchFamily="34" charset="-122"/>
                <a:ea typeface="微软雅黑" panose="020B0503020204020204" pitchFamily="34" charset="-122"/>
                <a:cs typeface="+mn-ea"/>
              </a:rPr>
              <a:t>研究意义</a:t>
            </a:r>
            <a:endParaRPr lang="zh-CN" altLang="en-US" sz="1500" b="1" kern="0">
              <a:solidFill>
                <a:schemeClr val="accent1"/>
              </a:solidFill>
              <a:latin typeface="微软雅黑" panose="020B0503020204020204" pitchFamily="34" charset="-122"/>
              <a:ea typeface="微软雅黑" panose="020B0503020204020204" pitchFamily="34" charset="-122"/>
              <a:cs typeface="+mn-ea"/>
            </a:endParaRPr>
          </a:p>
        </p:txBody>
      </p:sp>
      <p:sp>
        <p:nvSpPr>
          <p:cNvPr id="31" name="矩形 30"/>
          <p:cNvSpPr/>
          <p:nvPr>
            <p:custDataLst>
              <p:tags r:id="rId10"/>
            </p:custDataLst>
          </p:nvPr>
        </p:nvSpPr>
        <p:spPr>
          <a:xfrm>
            <a:off x="592100" y="1533287"/>
            <a:ext cx="2376011" cy="1314450"/>
          </a:xfrm>
          <a:prstGeom prst="rect">
            <a:avLst/>
          </a:prstGeom>
        </p:spPr>
        <p:txBody>
          <a:bodyPr wrap="square" lIns="0" tIns="0" rIns="0" bIns="0">
            <a:noAutofit/>
          </a:bodyPr>
          <a:p>
            <a:pPr algn="r">
              <a:lnSpc>
                <a:spcPct val="130000"/>
              </a:lnSpc>
              <a:spcBef>
                <a:spcPct val="0"/>
              </a:spcBef>
              <a:spcAft>
                <a:spcPct val="0"/>
              </a:spcAft>
            </a:pPr>
            <a:r>
              <a:rPr lang="zh-CN" altLang="en-US" sz="900" dirty="0">
                <a:solidFill>
                  <a:schemeClr val="tx1">
                    <a:lumMod val="85000"/>
                    <a:lumOff val="15000"/>
                  </a:schemeClr>
                </a:solidFill>
                <a:latin typeface="微软雅黑" panose="020B0503020204020204" pitchFamily="34" charset="-122"/>
                <a:ea typeface="微软雅黑" panose="020B0503020204020204" pitchFamily="34" charset="-122"/>
                <a:cs typeface="+mn-ea"/>
              </a:rPr>
              <a:t>随着房地产市场的不断发展，房产价格的波动对房产中介和购房者的决策产生了重要影响。准确的房价预测可以帮助房地产公司制定更有效的营销策略，为潜在购房者提供参考，优化其购房决策。</a:t>
            </a:r>
            <a:endParaRPr lang="zh-CN" altLang="en-US" sz="900" dirty="0">
              <a:solidFill>
                <a:schemeClr val="tx1">
                  <a:lumMod val="85000"/>
                  <a:lumOff val="15000"/>
                </a:schemeClr>
              </a:solidFill>
              <a:latin typeface="微软雅黑" panose="020B0503020204020204" pitchFamily="34" charset="-122"/>
              <a:ea typeface="微软雅黑" panose="020B0503020204020204" pitchFamily="34" charset="-122"/>
              <a:cs typeface="+mn-ea"/>
            </a:endParaRPr>
          </a:p>
        </p:txBody>
      </p:sp>
      <p:sp>
        <p:nvSpPr>
          <p:cNvPr id="32" name="矩形 31"/>
          <p:cNvSpPr/>
          <p:nvPr>
            <p:custDataLst>
              <p:tags r:id="rId11"/>
            </p:custDataLst>
          </p:nvPr>
        </p:nvSpPr>
        <p:spPr>
          <a:xfrm>
            <a:off x="592100" y="1188958"/>
            <a:ext cx="2376011" cy="276225"/>
          </a:xfrm>
          <a:prstGeom prst="rect">
            <a:avLst/>
          </a:prstGeom>
          <a:noFill/>
        </p:spPr>
        <p:txBody>
          <a:bodyPr wrap="square" lIns="0" tIns="0" rIns="0" bIns="0" rtlCol="0" anchor="b" anchorCtr="0">
            <a:noAutofit/>
          </a:bodyPr>
          <a:p>
            <a:pPr algn="r">
              <a:spcBef>
                <a:spcPct val="0"/>
              </a:spcBef>
              <a:spcAft>
                <a:spcPct val="0"/>
              </a:spcAft>
            </a:pPr>
            <a:r>
              <a:rPr lang="zh-CN" altLang="en-US" sz="1500" b="1" kern="0">
                <a:solidFill>
                  <a:schemeClr val="accent1"/>
                </a:solidFill>
                <a:latin typeface="微软雅黑" panose="020B0503020204020204" pitchFamily="34" charset="-122"/>
                <a:ea typeface="微软雅黑" panose="020B0503020204020204" pitchFamily="34" charset="-122"/>
                <a:cs typeface="+mn-ea"/>
              </a:rPr>
              <a:t>项目背景</a:t>
            </a:r>
            <a:endParaRPr lang="zh-CN" altLang="en-US" sz="1500" b="1" kern="0">
              <a:solidFill>
                <a:schemeClr val="accent1"/>
              </a:solidFill>
              <a:latin typeface="微软雅黑" panose="020B0503020204020204" pitchFamily="34" charset="-122"/>
              <a:ea typeface="微软雅黑" panose="020B0503020204020204" pitchFamily="34" charset="-122"/>
              <a:cs typeface="+mn-ea"/>
            </a:endParaRPr>
          </a:p>
        </p:txBody>
      </p:sp>
      <p:sp>
        <p:nvSpPr>
          <p:cNvPr id="33" name="矩形 32"/>
          <p:cNvSpPr/>
          <p:nvPr>
            <p:custDataLst>
              <p:tags r:id="rId12"/>
            </p:custDataLst>
          </p:nvPr>
        </p:nvSpPr>
        <p:spPr>
          <a:xfrm>
            <a:off x="592100" y="3450670"/>
            <a:ext cx="2376011" cy="1314450"/>
          </a:xfrm>
          <a:prstGeom prst="rect">
            <a:avLst/>
          </a:prstGeom>
        </p:spPr>
        <p:txBody>
          <a:bodyPr wrap="square" lIns="0" tIns="0" rIns="0" bIns="0">
            <a:noAutofit/>
          </a:bodyPr>
          <a:p>
            <a:pPr algn="r">
              <a:lnSpc>
                <a:spcPct val="130000"/>
              </a:lnSpc>
              <a:spcBef>
                <a:spcPct val="0"/>
              </a:spcBef>
              <a:spcAft>
                <a:spcPct val="0"/>
              </a:spcAft>
            </a:pPr>
            <a:r>
              <a:rPr lang="zh-CN" altLang="en-US" sz="9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构建时间序列模型对未来12个月的房产价格进行预测；比较不同类型房屋的价格波动与预测表现；评估模型的预测精度，并提出可能的优化方向；为房地产中介和购房者提供价格趋势和购买建议。</a:t>
            </a:r>
            <a:endParaRPr lang="zh-CN" altLang="en-US" sz="9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4" name="矩形 33"/>
          <p:cNvSpPr/>
          <p:nvPr>
            <p:custDataLst>
              <p:tags r:id="rId13"/>
            </p:custDataLst>
          </p:nvPr>
        </p:nvSpPr>
        <p:spPr>
          <a:xfrm>
            <a:off x="592100" y="3106341"/>
            <a:ext cx="2376011" cy="276225"/>
          </a:xfrm>
          <a:prstGeom prst="rect">
            <a:avLst/>
          </a:prstGeom>
          <a:noFill/>
        </p:spPr>
        <p:txBody>
          <a:bodyPr wrap="square" lIns="0" tIns="0" rIns="0" bIns="0" rtlCol="0" anchor="b" anchorCtr="0">
            <a:noAutofit/>
          </a:bodyPr>
          <a:p>
            <a:pPr algn="r">
              <a:spcBef>
                <a:spcPct val="0"/>
              </a:spcBef>
              <a:spcAft>
                <a:spcPct val="0"/>
              </a:spcAft>
            </a:pPr>
            <a:r>
              <a:rPr lang="zh-CN" altLang="en-US" sz="1500" b="1" kern="0">
                <a:solidFill>
                  <a:schemeClr val="accent1"/>
                </a:solidFill>
                <a:latin typeface="微软雅黑" panose="020B0503020204020204" pitchFamily="34" charset="-122"/>
                <a:ea typeface="微软雅黑" panose="020B0503020204020204" pitchFamily="34" charset="-122"/>
                <a:cs typeface="+mn-ea"/>
              </a:rPr>
              <a:t>研究目标</a:t>
            </a:r>
            <a:endParaRPr lang="zh-CN" altLang="en-US" sz="1500" b="1" kern="0">
              <a:solidFill>
                <a:schemeClr val="accent1"/>
              </a:solidFill>
              <a:latin typeface="微软雅黑" panose="020B0503020204020204" pitchFamily="34" charset="-122"/>
              <a:ea typeface="微软雅黑" panose="020B0503020204020204" pitchFamily="34" charset="-122"/>
              <a:cs typeface="+mn-ea"/>
            </a:endParaRPr>
          </a:p>
        </p:txBody>
      </p:sp>
      <p:pic>
        <p:nvPicPr>
          <p:cNvPr id="35" name="图片 4" descr="343439383331313b343532303032303bb8f6c8cbd0c5cfa2"/>
          <p:cNvPicPr>
            <a:picLocks noChangeAspect="1"/>
          </p:cNvPicPr>
          <p:nvPr>
            <p:custDataLst>
              <p:tags r:id="rId14"/>
            </p:custDataLst>
          </p:nvPr>
        </p:nvPicPr>
        <p:blipFill>
          <a:blip r:embed="rId15">
            <a:extLst>
              <a:ext uri="{96DAC541-7B7A-43D3-8B79-37D633B846F1}">
                <asvg:svgBlip xmlns:asvg="http://schemas.microsoft.com/office/drawing/2016/SVG/main" r:embed="rId16"/>
              </a:ext>
            </a:extLst>
          </a:blip>
          <a:stretch>
            <a:fillRect/>
          </a:stretch>
        </p:blipFill>
        <p:spPr>
          <a:xfrm>
            <a:off x="5062183" y="2209562"/>
            <a:ext cx="291599" cy="291599"/>
          </a:xfrm>
          <a:prstGeom prst="rect">
            <a:avLst/>
          </a:prstGeom>
        </p:spPr>
      </p:pic>
      <p:pic>
        <p:nvPicPr>
          <p:cNvPr id="37" name="图片 7" descr="343439383331313b343532303032333bc6f3d2b5bcf2bde9"/>
          <p:cNvPicPr>
            <a:picLocks noChangeAspect="1"/>
          </p:cNvPicPr>
          <p:nvPr>
            <p:custDataLst>
              <p:tags r:id="rId17"/>
            </p:custDataLst>
          </p:nvPr>
        </p:nvPicPr>
        <p:blipFill>
          <a:blip r:embed="rId18">
            <a:extLst>
              <a:ext uri="{96DAC541-7B7A-43D3-8B79-37D633B846F1}">
                <asvg:svgBlip xmlns:asvg="http://schemas.microsoft.com/office/drawing/2016/SVG/main" r:embed="rId19"/>
              </a:ext>
            </a:extLst>
          </a:blip>
          <a:stretch>
            <a:fillRect/>
          </a:stretch>
        </p:blipFill>
        <p:spPr>
          <a:xfrm>
            <a:off x="3872510" y="3453051"/>
            <a:ext cx="291600" cy="291600"/>
          </a:xfrm>
          <a:prstGeom prst="rect">
            <a:avLst/>
          </a:prstGeom>
        </p:spPr>
      </p:pic>
      <p:pic>
        <p:nvPicPr>
          <p:cNvPr id="38" name="图片 3" descr="C:/Users/李沅衡/Desktop/下载.jpg下载"/>
          <p:cNvPicPr>
            <a:picLocks noChangeAspect="1"/>
          </p:cNvPicPr>
          <p:nvPr>
            <p:custDataLst>
              <p:tags r:id="rId20"/>
            </p:custDataLst>
          </p:nvPr>
        </p:nvPicPr>
        <p:blipFill>
          <a:blip r:embed="rId21"/>
          <a:srcRect l="21297" r="21297"/>
          <a:stretch>
            <a:fillRect/>
          </a:stretch>
        </p:blipFill>
        <p:spPr>
          <a:xfrm>
            <a:off x="3521393" y="1894999"/>
            <a:ext cx="952024" cy="952024"/>
          </a:xfrm>
          <a:prstGeom prst="rect">
            <a:avLst/>
          </a:prstGeom>
        </p:spPr>
      </p:pic>
      <p:pic>
        <p:nvPicPr>
          <p:cNvPr id="2" name="图片 3" descr="C:/Users/李沅衡/Desktop/images.jpgimages"/>
          <p:cNvPicPr>
            <a:picLocks noChangeAspect="1"/>
          </p:cNvPicPr>
          <p:nvPr>
            <p:custDataLst>
              <p:tags r:id="rId22"/>
            </p:custDataLst>
          </p:nvPr>
        </p:nvPicPr>
        <p:blipFill>
          <a:blip r:embed="rId23"/>
          <a:srcRect l="16425" r="16425"/>
          <a:stretch>
            <a:fillRect/>
          </a:stretch>
        </p:blipFill>
        <p:spPr>
          <a:xfrm>
            <a:off x="4726305" y="3106579"/>
            <a:ext cx="973931" cy="973931"/>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3" name="Text 0"/>
          <p:cNvSpPr/>
          <p:nvPr/>
        </p:nvSpPr>
        <p:spPr>
          <a:xfrm>
            <a:off x="3734023" y="1037661"/>
            <a:ext cx="1675953" cy="690880"/>
          </a:xfrm>
          <a:prstGeom prst="rect">
            <a:avLst/>
          </a:prstGeom>
          <a:noFill/>
        </p:spPr>
        <p:txBody>
          <a:bodyPr wrap="square" lIns="95250" tIns="95250" rIns="95250" bIns="95250" rtlCol="0" anchor="t">
            <a:spAutoFit/>
          </a:bodyPr>
          <a:lstStyle/>
          <a:p>
            <a:pPr marL="0" indent="0" algn="ctr">
              <a:lnSpc>
                <a:spcPct val="113000"/>
              </a:lnSpc>
              <a:spcBef>
                <a:spcPts val="375"/>
              </a:spcBef>
              <a:buNone/>
            </a:pPr>
            <a:r>
              <a:rPr lang="en-US" sz="2880" b="1" dirty="0">
                <a:solidFill>
                  <a:srgbClr val="374D87"/>
                </a:solidFill>
                <a:latin typeface="Arial" panose="020B0604020202020204" pitchFamily="34" charset="0"/>
                <a:ea typeface="微软雅黑" panose="020B0503020204020204" pitchFamily="34" charset="-122"/>
                <a:cs typeface="微软雅黑" panose="020B0503020204020204" pitchFamily="34" charset="-120"/>
              </a:rPr>
              <a:t>目录</a:t>
            </a:r>
            <a:endParaRPr lang="en-US" sz="2880" b="1" dirty="0">
              <a:solidFill>
                <a:srgbClr val="374D87"/>
              </a:solidFill>
              <a:latin typeface="Arial" panose="020B0604020202020204" pitchFamily="34" charset="0"/>
              <a:ea typeface="微软雅黑" panose="020B0503020204020204" pitchFamily="34" charset="-122"/>
              <a:cs typeface="微软雅黑" panose="020B0503020204020204" pitchFamily="34" charset="-120"/>
            </a:endParaRPr>
          </a:p>
        </p:txBody>
      </p:sp>
      <p:sp>
        <p:nvSpPr>
          <p:cNvPr id="4" name="Text 1"/>
          <p:cNvSpPr/>
          <p:nvPr>
            <p:custDataLst>
              <p:tags r:id="rId2"/>
            </p:custDataLst>
          </p:nvPr>
        </p:nvSpPr>
        <p:spPr>
          <a:xfrm>
            <a:off x="1925967" y="2224453"/>
            <a:ext cx="3236976" cy="490855"/>
          </a:xfrm>
          <a:prstGeom prst="rect">
            <a:avLst/>
          </a:prstGeom>
          <a:noFill/>
        </p:spPr>
        <p:txBody>
          <a:bodyPr wrap="square" lIns="95250" tIns="95250" rIns="95250" bIns="95250" rtlCol="0" anchor="t">
            <a:spAutoFit/>
          </a:bodyPr>
          <a:lstStyle/>
          <a:p>
            <a:pPr marL="0" indent="0">
              <a:lnSpc>
                <a:spcPct val="113000"/>
              </a:lnSpc>
              <a:spcBef>
                <a:spcPts val="375"/>
              </a:spcBef>
              <a:buNone/>
            </a:pPr>
            <a:r>
              <a:rPr lang="zh-CN" altLang="en-US" sz="1730" dirty="0">
                <a:solidFill>
                  <a:srgbClr val="000000"/>
                </a:solidFill>
                <a:latin typeface="Arial" panose="020B0604020202020204" pitchFamily="34" charset="0"/>
                <a:ea typeface="汉仪旗黑-55简" panose="00020600040101010101" charset="-122"/>
                <a:cs typeface="微软雅黑" panose="020B0503020204020204" pitchFamily="34" charset="-120"/>
              </a:rPr>
              <a:t>回归模型</a:t>
            </a:r>
            <a:endParaRPr lang="zh-CN" altLang="en-US" sz="1730" dirty="0">
              <a:solidFill>
                <a:srgbClr val="000000"/>
              </a:solidFill>
              <a:latin typeface="Arial" panose="020B0604020202020204" pitchFamily="34" charset="0"/>
              <a:ea typeface="汉仪旗黑-55简" panose="00020600040101010101" charset="-122"/>
              <a:cs typeface="微软雅黑" panose="020B0503020204020204" pitchFamily="34" charset="-120"/>
            </a:endParaRPr>
          </a:p>
        </p:txBody>
      </p:sp>
      <p:sp>
        <p:nvSpPr>
          <p:cNvPr id="5" name="Text 2"/>
          <p:cNvSpPr/>
          <p:nvPr>
            <p:custDataLst>
              <p:tags r:id="rId3"/>
            </p:custDataLst>
          </p:nvPr>
        </p:nvSpPr>
        <p:spPr>
          <a:xfrm>
            <a:off x="1329666" y="2169589"/>
            <a:ext cx="706348" cy="591820"/>
          </a:xfrm>
          <a:prstGeom prst="rect">
            <a:avLst/>
          </a:prstGeom>
          <a:noFill/>
        </p:spPr>
        <p:txBody>
          <a:bodyPr wrap="square" lIns="95250" tIns="95250" rIns="95250" bIns="95250" rtlCol="0" anchor="t">
            <a:spAutoFit/>
          </a:bodyPr>
          <a:lstStyle/>
          <a:p>
            <a:pPr marL="0" indent="0" algn="ctr">
              <a:lnSpc>
                <a:spcPct val="113000"/>
              </a:lnSpc>
              <a:spcBef>
                <a:spcPts val="375"/>
              </a:spcBef>
              <a:buNone/>
            </a:pPr>
            <a:r>
              <a:rPr lang="en-US" sz="2305" b="1" dirty="0">
                <a:solidFill>
                  <a:srgbClr val="374D87"/>
                </a:solidFill>
                <a:latin typeface="Times New Roman" panose="02020603050405020304" charset="0"/>
                <a:ea typeface="PingFang SC" pitchFamily="34" charset="-122"/>
                <a:cs typeface="Times New Roman" panose="02020603050405020304" charset="0"/>
              </a:rPr>
              <a:t>01</a:t>
            </a:r>
            <a:endParaRPr lang="en-US" sz="2305" b="1" dirty="0">
              <a:solidFill>
                <a:srgbClr val="374D87"/>
              </a:solidFill>
              <a:latin typeface="Times New Roman" panose="02020603050405020304" charset="0"/>
              <a:ea typeface="PingFang SC" pitchFamily="34" charset="-122"/>
              <a:cs typeface="Times New Roman" panose="02020603050405020304" charset="0"/>
            </a:endParaRPr>
          </a:p>
        </p:txBody>
      </p:sp>
      <p:sp>
        <p:nvSpPr>
          <p:cNvPr id="6" name="Text 3"/>
          <p:cNvSpPr/>
          <p:nvPr>
            <p:custDataLst>
              <p:tags r:id="rId4"/>
            </p:custDataLst>
          </p:nvPr>
        </p:nvSpPr>
        <p:spPr>
          <a:xfrm>
            <a:off x="1926119" y="2852951"/>
            <a:ext cx="3236976" cy="490855"/>
          </a:xfrm>
          <a:prstGeom prst="rect">
            <a:avLst/>
          </a:prstGeom>
          <a:noFill/>
        </p:spPr>
        <p:txBody>
          <a:bodyPr wrap="square" lIns="95250" tIns="95250" rIns="95250" bIns="95250" rtlCol="0" anchor="t">
            <a:spAutoFit/>
          </a:bodyPr>
          <a:lstStyle/>
          <a:p>
            <a:pPr marL="0" indent="0">
              <a:lnSpc>
                <a:spcPct val="113000"/>
              </a:lnSpc>
              <a:spcBef>
                <a:spcPts val="375"/>
              </a:spcBef>
              <a:buNone/>
            </a:pPr>
            <a:r>
              <a:rPr lang="zh-CN" altLang="en-US" sz="1730" dirty="0">
                <a:solidFill>
                  <a:srgbClr val="000000"/>
                </a:solidFill>
                <a:latin typeface="Arial" panose="020B0604020202020204" pitchFamily="34" charset="0"/>
                <a:ea typeface="汉仪旗黑-55简" panose="00020600040101010101" charset="-122"/>
                <a:cs typeface="微软雅黑" panose="020B0503020204020204" pitchFamily="34" charset="-120"/>
              </a:rPr>
              <a:t>分类模型</a:t>
            </a:r>
            <a:endParaRPr lang="zh-CN" altLang="en-US" sz="1730" dirty="0">
              <a:solidFill>
                <a:srgbClr val="000000"/>
              </a:solidFill>
              <a:latin typeface="Arial" panose="020B0604020202020204" pitchFamily="34" charset="0"/>
              <a:ea typeface="汉仪旗黑-55简" panose="00020600040101010101" charset="-122"/>
              <a:cs typeface="微软雅黑" panose="020B0503020204020204" pitchFamily="34" charset="-120"/>
            </a:endParaRPr>
          </a:p>
        </p:txBody>
      </p:sp>
      <p:sp>
        <p:nvSpPr>
          <p:cNvPr id="7" name="Text 4"/>
          <p:cNvSpPr/>
          <p:nvPr>
            <p:custDataLst>
              <p:tags r:id="rId5"/>
            </p:custDataLst>
          </p:nvPr>
        </p:nvSpPr>
        <p:spPr>
          <a:xfrm>
            <a:off x="1329666" y="2798087"/>
            <a:ext cx="706348" cy="591820"/>
          </a:xfrm>
          <a:prstGeom prst="rect">
            <a:avLst/>
          </a:prstGeom>
          <a:noFill/>
        </p:spPr>
        <p:txBody>
          <a:bodyPr wrap="square" lIns="95250" tIns="95250" rIns="95250" bIns="95250" rtlCol="0" anchor="t">
            <a:spAutoFit/>
          </a:bodyPr>
          <a:lstStyle/>
          <a:p>
            <a:pPr marL="0" indent="0" algn="ctr">
              <a:lnSpc>
                <a:spcPct val="113000"/>
              </a:lnSpc>
              <a:spcBef>
                <a:spcPts val="375"/>
              </a:spcBef>
              <a:buNone/>
            </a:pPr>
            <a:r>
              <a:rPr lang="en-US" sz="2305" b="1" dirty="0">
                <a:solidFill>
                  <a:srgbClr val="374D87"/>
                </a:solidFill>
                <a:latin typeface="Times New Roman" panose="02020603050405020304" charset="0"/>
                <a:ea typeface="PingFang SC" pitchFamily="34" charset="-122"/>
                <a:cs typeface="Times New Roman" panose="02020603050405020304" charset="0"/>
              </a:rPr>
              <a:t>02</a:t>
            </a:r>
            <a:endParaRPr lang="en-US" sz="2305" b="1" dirty="0">
              <a:solidFill>
                <a:srgbClr val="374D87"/>
              </a:solidFill>
              <a:latin typeface="Times New Roman" panose="02020603050405020304" charset="0"/>
              <a:ea typeface="PingFang SC" pitchFamily="34" charset="-122"/>
              <a:cs typeface="Times New Roman" panose="02020603050405020304" charset="0"/>
            </a:endParaRPr>
          </a:p>
        </p:txBody>
      </p:sp>
      <p:sp>
        <p:nvSpPr>
          <p:cNvPr id="8" name="Text 5"/>
          <p:cNvSpPr/>
          <p:nvPr>
            <p:custDataLst>
              <p:tags r:id="rId6"/>
            </p:custDataLst>
          </p:nvPr>
        </p:nvSpPr>
        <p:spPr>
          <a:xfrm>
            <a:off x="1926046" y="3481448"/>
            <a:ext cx="3236976" cy="490855"/>
          </a:xfrm>
          <a:prstGeom prst="rect">
            <a:avLst/>
          </a:prstGeom>
          <a:noFill/>
        </p:spPr>
        <p:txBody>
          <a:bodyPr wrap="square" lIns="95250" tIns="95250" rIns="95250" bIns="95250" rtlCol="0" anchor="t">
            <a:spAutoFit/>
          </a:bodyPr>
          <a:lstStyle/>
          <a:p>
            <a:pPr marL="0" indent="0">
              <a:lnSpc>
                <a:spcPct val="113000"/>
              </a:lnSpc>
              <a:spcBef>
                <a:spcPts val="375"/>
              </a:spcBef>
              <a:buNone/>
            </a:pPr>
            <a:r>
              <a:rPr lang="zh-CN" altLang="en-US" sz="1730" dirty="0">
                <a:solidFill>
                  <a:srgbClr val="000000"/>
                </a:solidFill>
                <a:latin typeface="Arial" panose="020B0604020202020204" pitchFamily="34" charset="0"/>
                <a:ea typeface="汉仪旗黑-55简" panose="00020600040101010101" charset="-122"/>
                <a:cs typeface="微软雅黑" panose="020B0503020204020204" pitchFamily="34" charset="-120"/>
              </a:rPr>
              <a:t>时序模型</a:t>
            </a:r>
            <a:endParaRPr lang="zh-CN" altLang="en-US" sz="1730" dirty="0">
              <a:solidFill>
                <a:srgbClr val="000000"/>
              </a:solidFill>
              <a:latin typeface="Arial" panose="020B0604020202020204" pitchFamily="34" charset="0"/>
              <a:ea typeface="汉仪旗黑-55简" panose="00020600040101010101" charset="-122"/>
              <a:cs typeface="微软雅黑" panose="020B0503020204020204" pitchFamily="34" charset="-120"/>
            </a:endParaRPr>
          </a:p>
        </p:txBody>
      </p:sp>
      <p:sp>
        <p:nvSpPr>
          <p:cNvPr id="9" name="Text 6"/>
          <p:cNvSpPr/>
          <p:nvPr>
            <p:custDataLst>
              <p:tags r:id="rId7"/>
            </p:custDataLst>
          </p:nvPr>
        </p:nvSpPr>
        <p:spPr>
          <a:xfrm>
            <a:off x="1329666" y="3426584"/>
            <a:ext cx="706348" cy="591820"/>
          </a:xfrm>
          <a:prstGeom prst="rect">
            <a:avLst/>
          </a:prstGeom>
          <a:noFill/>
        </p:spPr>
        <p:txBody>
          <a:bodyPr wrap="square" lIns="95250" tIns="95250" rIns="95250" bIns="95250" rtlCol="0" anchor="t">
            <a:spAutoFit/>
          </a:bodyPr>
          <a:lstStyle/>
          <a:p>
            <a:pPr marL="0" indent="0" algn="ctr">
              <a:lnSpc>
                <a:spcPct val="113000"/>
              </a:lnSpc>
              <a:spcBef>
                <a:spcPts val="375"/>
              </a:spcBef>
              <a:buNone/>
            </a:pPr>
            <a:r>
              <a:rPr lang="en-US" sz="2305" b="1" dirty="0">
                <a:solidFill>
                  <a:srgbClr val="374D87"/>
                </a:solidFill>
                <a:latin typeface="Times New Roman" panose="02020603050405020304" charset="0"/>
                <a:ea typeface="PingFang SC" pitchFamily="34" charset="-122"/>
                <a:cs typeface="Times New Roman" panose="02020603050405020304" charset="0"/>
              </a:rPr>
              <a:t>03</a:t>
            </a:r>
            <a:endParaRPr lang="en-US" sz="2305" b="1" dirty="0">
              <a:solidFill>
                <a:srgbClr val="374D87"/>
              </a:solidFill>
              <a:latin typeface="Times New Roman" panose="02020603050405020304" charset="0"/>
              <a:ea typeface="PingFang SC" pitchFamily="34" charset="-122"/>
              <a:cs typeface="Times New Roman" panose="02020603050405020304" charset="0"/>
            </a:endParaRPr>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5" name="文本框 37"/>
          <p:cNvSpPr txBox="1"/>
          <p:nvPr/>
        </p:nvSpPr>
        <p:spPr>
          <a:xfrm>
            <a:off x="919007" y="173649"/>
            <a:ext cx="1525270" cy="372110"/>
          </a:xfrm>
          <a:prstGeom prst="rect">
            <a:avLst/>
          </a:prstGeom>
          <a:noFill/>
        </p:spPr>
        <p:txBody>
          <a:bodyPr wrap="none" lIns="96434" tIns="48216" rIns="96434" bIns="48216" rtlCol="0">
            <a:spAutoFit/>
          </a:bodyPr>
          <a:p>
            <a:r>
              <a:rPr lang="zh-CN" altLang="en-US" b="1" spc="300" dirty="0" smtClean="0">
                <a:latin typeface="微软雅黑" panose="020B0503020204020204" pitchFamily="34" charset="-122"/>
                <a:ea typeface="微软雅黑" panose="020B0503020204020204" pitchFamily="34" charset="-122"/>
                <a:cs typeface="汉仪雅酷黑 75W" panose="020B0804020202020204" charset="-122"/>
                <a:sym typeface="Arial" panose="020B0604020202020204" pitchFamily="34" charset="0"/>
              </a:rPr>
              <a:t>数据预处理</a:t>
            </a:r>
            <a:endParaRPr lang="zh-CN" altLang="en-US" b="1" spc="300" dirty="0" smtClean="0">
              <a:latin typeface="微软雅黑" panose="020B0503020204020204" pitchFamily="34" charset="-122"/>
              <a:ea typeface="微软雅黑" panose="020B0503020204020204" pitchFamily="34" charset="-122"/>
              <a:cs typeface="汉仪雅酷黑 75W" panose="020B0804020202020204" charset="-122"/>
              <a:sym typeface="Arial" panose="020B0604020202020204" pitchFamily="34" charset="0"/>
            </a:endParaRPr>
          </a:p>
        </p:txBody>
      </p:sp>
      <p:grpSp>
        <p:nvGrpSpPr>
          <p:cNvPr id="6" name="组合 5"/>
          <p:cNvGrpSpPr/>
          <p:nvPr/>
        </p:nvGrpSpPr>
        <p:grpSpPr>
          <a:xfrm>
            <a:off x="458820" y="258462"/>
            <a:ext cx="391287" cy="204749"/>
            <a:chOff x="2789646" y="-737419"/>
            <a:chExt cx="926165" cy="484632"/>
          </a:xfrm>
        </p:grpSpPr>
        <p:sp>
          <p:nvSpPr>
            <p:cNvPr id="7" name="燕尾形 6"/>
            <p:cNvSpPr/>
            <p:nvPr/>
          </p:nvSpPr>
          <p:spPr>
            <a:xfrm>
              <a:off x="2789646" y="-737419"/>
              <a:ext cx="484632" cy="484632"/>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solidFill>
                  <a:schemeClr val="tx1"/>
                </a:solidFill>
                <a:latin typeface="汉仪雅酷黑 75W" panose="020B0804020202020204" charset="-122"/>
                <a:ea typeface="汉仪雅酷黑 75W" panose="020B0804020202020204" charset="-122"/>
              </a:endParaRPr>
            </a:p>
          </p:txBody>
        </p:sp>
        <p:sp>
          <p:nvSpPr>
            <p:cNvPr id="8" name="燕尾形 7"/>
            <p:cNvSpPr/>
            <p:nvPr/>
          </p:nvSpPr>
          <p:spPr>
            <a:xfrm>
              <a:off x="3231179" y="-737419"/>
              <a:ext cx="484632" cy="484632"/>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solidFill>
                  <a:schemeClr val="tx1"/>
                </a:solidFill>
                <a:latin typeface="汉仪雅酷黑 75W" panose="020B0804020202020204" charset="-122"/>
                <a:ea typeface="汉仪雅酷黑 75W" panose="020B0804020202020204" charset="-122"/>
              </a:endParaRPr>
            </a:p>
          </p:txBody>
        </p:sp>
      </p:grpSp>
      <p:sp>
        <p:nvSpPr>
          <p:cNvPr id="10" name="矩形 1"/>
          <p:cNvSpPr>
            <a:spLocks noChangeArrowheads="1"/>
          </p:cNvSpPr>
          <p:nvPr/>
        </p:nvSpPr>
        <p:spPr bwMode="auto">
          <a:xfrm>
            <a:off x="1879472" y="1007706"/>
            <a:ext cx="50774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p>
            <a:pPr algn="ctr"/>
            <a:r>
              <a:rPr lang="zh-CN" altLang="en-US" b="1" dirty="0">
                <a:solidFill>
                  <a:schemeClr val="accent1"/>
                </a:solidFill>
                <a:latin typeface="黑体" panose="02010609060101010101" charset="-122"/>
                <a:ea typeface="黑体" panose="02010609060101010101" charset="-122"/>
                <a:cs typeface="汉仪雅酷黑 75W" panose="020B0804020202020204" charset="-122"/>
                <a:sym typeface="Arial" panose="020B0604020202020204" pitchFamily="34" charset="0"/>
              </a:rPr>
              <a:t>数</a:t>
            </a:r>
            <a:r>
              <a:rPr lang="en-US" altLang="zh-CN" b="1" dirty="0">
                <a:solidFill>
                  <a:schemeClr val="accent1"/>
                </a:solidFill>
                <a:latin typeface="黑体" panose="02010609060101010101" charset="-122"/>
                <a:ea typeface="黑体" panose="02010609060101010101" charset="-122"/>
                <a:cs typeface="汉仪雅酷黑 75W" panose="020B0804020202020204" charset="-122"/>
                <a:sym typeface="Arial" panose="020B0604020202020204" pitchFamily="34" charset="0"/>
              </a:rPr>
              <a:t> </a:t>
            </a:r>
            <a:r>
              <a:rPr lang="zh-CN" altLang="en-US" b="1" dirty="0">
                <a:solidFill>
                  <a:schemeClr val="accent1"/>
                </a:solidFill>
                <a:latin typeface="黑体" panose="02010609060101010101" charset="-122"/>
                <a:ea typeface="黑体" panose="02010609060101010101" charset="-122"/>
                <a:cs typeface="汉仪雅酷黑 75W" panose="020B0804020202020204" charset="-122"/>
                <a:sym typeface="Arial" panose="020B0604020202020204" pitchFamily="34" charset="0"/>
              </a:rPr>
              <a:t>据</a:t>
            </a:r>
            <a:r>
              <a:rPr lang="en-US" altLang="zh-CN" b="1" dirty="0">
                <a:solidFill>
                  <a:schemeClr val="accent1"/>
                </a:solidFill>
                <a:latin typeface="黑体" panose="02010609060101010101" charset="-122"/>
                <a:ea typeface="黑体" panose="02010609060101010101" charset="-122"/>
                <a:cs typeface="汉仪雅酷黑 75W" panose="020B0804020202020204" charset="-122"/>
                <a:sym typeface="Arial" panose="020B0604020202020204" pitchFamily="34" charset="0"/>
              </a:rPr>
              <a:t> </a:t>
            </a:r>
            <a:r>
              <a:rPr lang="zh-CN" altLang="en-US" b="1" dirty="0">
                <a:solidFill>
                  <a:schemeClr val="accent1"/>
                </a:solidFill>
                <a:latin typeface="黑体" panose="02010609060101010101" charset="-122"/>
                <a:ea typeface="黑体" panose="02010609060101010101" charset="-122"/>
                <a:cs typeface="汉仪雅酷黑 75W" panose="020B0804020202020204" charset="-122"/>
                <a:sym typeface="Arial" panose="020B0604020202020204" pitchFamily="34" charset="0"/>
              </a:rPr>
              <a:t>预</a:t>
            </a:r>
            <a:r>
              <a:rPr lang="en-US" altLang="zh-CN" b="1" dirty="0">
                <a:solidFill>
                  <a:schemeClr val="accent1"/>
                </a:solidFill>
                <a:latin typeface="黑体" panose="02010609060101010101" charset="-122"/>
                <a:ea typeface="黑体" panose="02010609060101010101" charset="-122"/>
                <a:cs typeface="汉仪雅酷黑 75W" panose="020B0804020202020204" charset="-122"/>
                <a:sym typeface="Arial" panose="020B0604020202020204" pitchFamily="34" charset="0"/>
              </a:rPr>
              <a:t> </a:t>
            </a:r>
            <a:r>
              <a:rPr lang="zh-CN" altLang="en-US" b="1" dirty="0">
                <a:solidFill>
                  <a:schemeClr val="accent1"/>
                </a:solidFill>
                <a:latin typeface="黑体" panose="02010609060101010101" charset="-122"/>
                <a:ea typeface="黑体" panose="02010609060101010101" charset="-122"/>
                <a:cs typeface="汉仪雅酷黑 75W" panose="020B0804020202020204" charset="-122"/>
                <a:sym typeface="Arial" panose="020B0604020202020204" pitchFamily="34" charset="0"/>
              </a:rPr>
              <a:t>处</a:t>
            </a:r>
            <a:r>
              <a:rPr lang="en-US" altLang="zh-CN" b="1" dirty="0">
                <a:solidFill>
                  <a:schemeClr val="accent1"/>
                </a:solidFill>
                <a:latin typeface="黑体" panose="02010609060101010101" charset="-122"/>
                <a:ea typeface="黑体" panose="02010609060101010101" charset="-122"/>
                <a:cs typeface="汉仪雅酷黑 75W" panose="020B0804020202020204" charset="-122"/>
                <a:sym typeface="Arial" panose="020B0604020202020204" pitchFamily="34" charset="0"/>
              </a:rPr>
              <a:t> </a:t>
            </a:r>
            <a:r>
              <a:rPr lang="zh-CN" altLang="en-US" b="1" dirty="0">
                <a:solidFill>
                  <a:schemeClr val="accent1"/>
                </a:solidFill>
                <a:latin typeface="黑体" panose="02010609060101010101" charset="-122"/>
                <a:ea typeface="黑体" panose="02010609060101010101" charset="-122"/>
                <a:cs typeface="汉仪雅酷黑 75W" panose="020B0804020202020204" charset="-122"/>
                <a:sym typeface="Arial" panose="020B0604020202020204" pitchFamily="34" charset="0"/>
              </a:rPr>
              <a:t>理</a:t>
            </a:r>
            <a:endParaRPr lang="zh-CN" altLang="en-US" b="1" dirty="0">
              <a:solidFill>
                <a:schemeClr val="accent1"/>
              </a:solidFill>
              <a:latin typeface="黑体" panose="02010609060101010101" charset="-122"/>
              <a:ea typeface="黑体" panose="02010609060101010101" charset="-122"/>
              <a:cs typeface="汉仪雅酷黑 75W" panose="020B0804020202020204" charset="-122"/>
              <a:sym typeface="Arial" panose="020B0604020202020204" pitchFamily="34" charset="0"/>
            </a:endParaRPr>
          </a:p>
        </p:txBody>
      </p:sp>
      <p:sp>
        <p:nvSpPr>
          <p:cNvPr id="20" name="矩形 19"/>
          <p:cNvSpPr/>
          <p:nvPr/>
        </p:nvSpPr>
        <p:spPr>
          <a:xfrm>
            <a:off x="747733" y="1948589"/>
            <a:ext cx="2328842" cy="252730"/>
          </a:xfrm>
          <a:prstGeom prst="rect">
            <a:avLst/>
          </a:prstGeom>
        </p:spPr>
        <p:txBody>
          <a:bodyPr wrap="square">
            <a:spAutoFit/>
          </a:bodyPr>
          <a:p>
            <a:pPr fontAlgn="auto">
              <a:spcBef>
                <a:spcPts val="0"/>
              </a:spcBef>
              <a:spcAft>
                <a:spcPts val="0"/>
              </a:spcAft>
              <a:defRPr/>
            </a:pPr>
            <a:r>
              <a:rPr lang="en-US" altLang="zh-CN" sz="1050" kern="0" dirty="0" smtClean="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a:t>
            </a:r>
            <a:r>
              <a:rPr lang="zh-CN" altLang="en-US" sz="1050" kern="0" dirty="0" smtClean="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将日期转换成标准格式</a:t>
            </a:r>
            <a:r>
              <a:rPr lang="zh-CN" altLang="en-US" sz="1050" kern="0" dirty="0" smtClean="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%Y-%m-%d。</a:t>
            </a:r>
            <a:endParaRPr lang="zh-CN" altLang="en-US" sz="1050" kern="0" dirty="0" smtClean="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p:txBody>
      </p:sp>
      <p:sp>
        <p:nvSpPr>
          <p:cNvPr id="13" name="矩形 12"/>
          <p:cNvSpPr/>
          <p:nvPr/>
        </p:nvSpPr>
        <p:spPr>
          <a:xfrm>
            <a:off x="747733" y="2938354"/>
            <a:ext cx="2448325" cy="414020"/>
          </a:xfrm>
          <a:prstGeom prst="rect">
            <a:avLst/>
          </a:prstGeom>
        </p:spPr>
        <p:txBody>
          <a:bodyPr wrap="square">
            <a:spAutoFit/>
          </a:bodyPr>
          <a:p>
            <a:pPr fontAlgn="auto"/>
            <a:endParaRPr lang="zh-CN" altLang="en-US" sz="1050" kern="0" noProof="1" smtClean="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fontAlgn="auto"/>
            <a:r>
              <a:rPr lang="en-US" altLang="zh-CN" sz="1050" kern="0" noProof="1" smtClean="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a:t>
            </a:r>
            <a:r>
              <a:rPr lang="zh-CN" altLang="en-US" sz="1050" kern="0" noProof="1" smtClean="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删除有异常值和缺失值的数据。</a:t>
            </a:r>
            <a:r>
              <a:rPr lang="zh-CN" altLang="en-US" sz="1050" kern="0" noProof="1">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a:t>
            </a:r>
            <a:endParaRPr lang="zh-CN" altLang="en-US" sz="1050" kern="0" noProof="1">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p:txBody>
      </p:sp>
      <p:sp>
        <p:nvSpPr>
          <p:cNvPr id="15" name="圆角矩形 14"/>
          <p:cNvSpPr/>
          <p:nvPr/>
        </p:nvSpPr>
        <p:spPr>
          <a:xfrm>
            <a:off x="769066" y="2595586"/>
            <a:ext cx="2328842" cy="286071"/>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auto"/>
            <a:r>
              <a:rPr lang="en-US" sz="1350" b="1" kern="0" dirty="0" smtClean="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2</a:t>
            </a:r>
            <a:r>
              <a:rPr lang="zh-CN" altLang="en-US" sz="1350" b="1" kern="0" dirty="0" smtClean="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、删除异常值和缺失值</a:t>
            </a:r>
            <a:endParaRPr lang="zh-CN" altLang="en-US" sz="1350" b="1" kern="0" dirty="0" smtClean="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p:txBody>
      </p:sp>
      <p:sp>
        <p:nvSpPr>
          <p:cNvPr id="16" name="圆角矩形 15"/>
          <p:cNvSpPr/>
          <p:nvPr/>
        </p:nvSpPr>
        <p:spPr>
          <a:xfrm>
            <a:off x="747733" y="1605821"/>
            <a:ext cx="2328842" cy="286071"/>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auto">
              <a:spcBef>
                <a:spcPts val="0"/>
              </a:spcBef>
              <a:spcAft>
                <a:spcPts val="0"/>
              </a:spcAft>
              <a:defRPr/>
            </a:pPr>
            <a:r>
              <a:rPr lang="en-US" altLang="zh-CN" sz="1350" b="1" kern="0" dirty="0" smtClean="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1</a:t>
            </a:r>
            <a:r>
              <a:rPr lang="zh-CN" altLang="en-US" sz="1350" b="1" kern="0" dirty="0" smtClean="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、统一数据格式</a:t>
            </a:r>
            <a:endParaRPr lang="zh-CN" altLang="en-US" sz="1350" b="1" kern="0" dirty="0" smtClean="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p:txBody>
      </p:sp>
      <p:pic>
        <p:nvPicPr>
          <p:cNvPr id="46" name="图片 45" descr="屏幕截图 2024-12-20 195835"/>
          <p:cNvPicPr>
            <a:picLocks noChangeAspect="1"/>
          </p:cNvPicPr>
          <p:nvPr/>
        </p:nvPicPr>
        <p:blipFill>
          <a:blip r:embed="rId2"/>
          <a:stretch>
            <a:fillRect/>
          </a:stretch>
        </p:blipFill>
        <p:spPr>
          <a:xfrm>
            <a:off x="3422333" y="1543526"/>
            <a:ext cx="5494973" cy="1587341"/>
          </a:xfrm>
          <a:prstGeom prst="rect">
            <a:avLst/>
          </a:prstGeom>
        </p:spPr>
      </p:pic>
      <p:sp>
        <p:nvSpPr>
          <p:cNvPr id="47" name="矩形 46"/>
          <p:cNvSpPr/>
          <p:nvPr/>
        </p:nvSpPr>
        <p:spPr>
          <a:xfrm>
            <a:off x="747733" y="3928001"/>
            <a:ext cx="2448325" cy="414020"/>
          </a:xfrm>
          <a:prstGeom prst="rect">
            <a:avLst/>
          </a:prstGeom>
        </p:spPr>
        <p:txBody>
          <a:bodyPr wrap="square">
            <a:spAutoFit/>
          </a:bodyPr>
          <a:p>
            <a:pPr fontAlgn="auto"/>
            <a:endParaRPr lang="zh-CN" altLang="en-US" sz="1050" kern="0" noProof="1" smtClean="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fontAlgn="auto"/>
            <a:r>
              <a:rPr lang="en-US" altLang="zh-CN" sz="1050" kern="0" noProof="1" smtClean="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a:t>
            </a:r>
            <a:r>
              <a:rPr lang="zh-CN" altLang="en-US" sz="1050" kern="0" noProof="1" smtClean="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查看数据整体情况。</a:t>
            </a:r>
            <a:r>
              <a:rPr lang="zh-CN" altLang="en-US" sz="1050" kern="0" noProof="1">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a:t>
            </a:r>
            <a:endParaRPr lang="zh-CN" altLang="en-US" sz="1050" kern="0" noProof="1">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p:txBody>
      </p:sp>
      <p:sp>
        <p:nvSpPr>
          <p:cNvPr id="48" name="圆角矩形 47"/>
          <p:cNvSpPr/>
          <p:nvPr/>
        </p:nvSpPr>
        <p:spPr>
          <a:xfrm>
            <a:off x="769066" y="3585233"/>
            <a:ext cx="2328842" cy="286071"/>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auto"/>
            <a:r>
              <a:rPr lang="en-US" altLang="zh-CN" sz="1350" b="1" kern="0" dirty="0" smtClean="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3</a:t>
            </a:r>
            <a:r>
              <a:rPr lang="zh-CN" altLang="en-US" sz="1350" b="1" kern="0" dirty="0" smtClean="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、数据概览</a:t>
            </a:r>
            <a:endParaRPr lang="zh-CN" altLang="en-US" sz="1350" b="1" kern="0" dirty="0" smtClean="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p:txBody>
      </p:sp>
      <p:sp>
        <p:nvSpPr>
          <p:cNvPr id="55" name="文本框 54"/>
          <p:cNvSpPr txBox="1"/>
          <p:nvPr/>
        </p:nvSpPr>
        <p:spPr>
          <a:xfrm>
            <a:off x="3455194" y="3188176"/>
            <a:ext cx="4048601" cy="1373505"/>
          </a:xfrm>
          <a:prstGeom prst="rect">
            <a:avLst/>
          </a:prstGeom>
        </p:spPr>
        <p:txBody>
          <a:bodyPr>
            <a:noAutofit/>
          </a:bodyPr>
          <a:p>
            <a:pPr marL="9525" indent="0" algn="l">
              <a:lnSpc>
                <a:spcPct val="130000"/>
              </a:lnSpc>
              <a:spcAft>
                <a:spcPct val="0"/>
              </a:spcAft>
              <a:buFont typeface="Arial" panose="020B0604020202020204"/>
              <a:buNone/>
            </a:pPr>
            <a:r>
              <a:rPr lang="zh-CN" altLang="en-US" sz="900" b="1" i="0">
                <a:solidFill>
                  <a:srgbClr val="333333"/>
                </a:solidFill>
                <a:latin typeface="微软雅黑" panose="020B0503020204020204" pitchFamily="34" charset="-122"/>
                <a:ea typeface="微软雅黑" panose="020B0503020204020204" pitchFamily="34" charset="-122"/>
                <a:cs typeface="微软雅黑" panose="020B0503020204020204" pitchFamily="34" charset="-122"/>
              </a:rPr>
              <a:t>总缺失值数量</a:t>
            </a:r>
            <a:r>
              <a:rPr lang="en-US" altLang="zh-CN" sz="900" b="1" i="0">
                <a:solidFill>
                  <a:srgbClr val="333333"/>
                </a:solidFill>
                <a:latin typeface="微软雅黑" panose="020B0503020204020204" pitchFamily="34" charset="-122"/>
                <a:ea typeface="微软雅黑" panose="020B0503020204020204" pitchFamily="34" charset="-122"/>
                <a:cs typeface="微软雅黑" panose="020B0503020204020204" pitchFamily="34" charset="-122"/>
              </a:rPr>
              <a:t>: 0</a:t>
            </a:r>
            <a:endParaRPr lang="zh-CN" altLang="en-US" sz="900" b="1" i="0">
              <a:solidFill>
                <a:srgbClr val="333333"/>
              </a:solidFill>
              <a:latin typeface="微软雅黑" panose="020B0503020204020204" pitchFamily="34" charset="-122"/>
              <a:ea typeface="微软雅黑" panose="020B0503020204020204" pitchFamily="34" charset="-122"/>
              <a:cs typeface="微软雅黑" panose="020B0503020204020204" pitchFamily="34" charset="-122"/>
            </a:endParaRPr>
          </a:p>
          <a:p>
            <a:pPr marL="142875" lvl="1" indent="0">
              <a:lnSpc>
                <a:spcPct val="130000"/>
              </a:lnSpc>
              <a:spcAft>
                <a:spcPct val="0"/>
              </a:spcAft>
              <a:buFont typeface="Arial" panose="020B0604020202020204"/>
              <a:buChar char="◦"/>
            </a:pPr>
            <a:r>
              <a:rPr lang="zh-CN" altLang="en-US" sz="900" b="0" i="0">
                <a:solidFill>
                  <a:srgbClr val="333333"/>
                </a:solidFill>
                <a:latin typeface="微软雅黑" panose="020B0503020204020204" pitchFamily="34" charset="-122"/>
                <a:ea typeface="微软雅黑" panose="020B0503020204020204" pitchFamily="34" charset="-122"/>
                <a:cs typeface="微软雅黑" panose="020B0503020204020204" pitchFamily="34" charset="-122"/>
              </a:rPr>
              <a:t>含义：整个数据集中</a:t>
            </a:r>
            <a:r>
              <a:rPr lang="zh-CN" altLang="en-US" sz="900" b="0" i="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没有任何缺失值</a:t>
            </a:r>
            <a:r>
              <a:rPr lang="zh-CN" altLang="en-US" sz="900" b="0" i="0">
                <a:solidFill>
                  <a:srgbClr val="333333"/>
                </a:solidFill>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900" b="0" i="0">
              <a:solidFill>
                <a:srgbClr val="333333"/>
              </a:solidFill>
              <a:latin typeface="微软雅黑" panose="020B0503020204020204" pitchFamily="34" charset="-122"/>
              <a:ea typeface="微软雅黑" panose="020B0503020204020204" pitchFamily="34" charset="-122"/>
              <a:cs typeface="微软雅黑" panose="020B0503020204020204" pitchFamily="34" charset="-122"/>
            </a:endParaRPr>
          </a:p>
          <a:p>
            <a:pPr marL="142875" lvl="1" indent="0">
              <a:lnSpc>
                <a:spcPct val="130000"/>
              </a:lnSpc>
              <a:spcAft>
                <a:spcPct val="0"/>
              </a:spcAft>
              <a:buFont typeface="Arial" panose="020B0604020202020204"/>
              <a:buChar char="◦"/>
            </a:pPr>
            <a:r>
              <a:rPr lang="zh-CN" altLang="en-US" sz="900" b="0" i="0">
                <a:solidFill>
                  <a:srgbClr val="333333"/>
                </a:solidFill>
                <a:latin typeface="微软雅黑" panose="020B0503020204020204" pitchFamily="34" charset="-122"/>
                <a:ea typeface="微软雅黑" panose="020B0503020204020204" pitchFamily="34" charset="-122"/>
                <a:cs typeface="微软雅黑" panose="020B0503020204020204" pitchFamily="34" charset="-122"/>
              </a:rPr>
              <a:t>重要性：这意味着所有的</a:t>
            </a:r>
            <a:r>
              <a:rPr lang="zh-CN" altLang="en-US" sz="900" b="0" i="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数据行都完整</a:t>
            </a:r>
            <a:r>
              <a:rPr lang="zh-CN" altLang="en-US" sz="900" b="0" i="0">
                <a:solidFill>
                  <a:srgbClr val="333333"/>
                </a:solidFill>
                <a:latin typeface="微软雅黑" panose="020B0503020204020204" pitchFamily="34" charset="-122"/>
                <a:ea typeface="微软雅黑" panose="020B0503020204020204" pitchFamily="34" charset="-122"/>
                <a:cs typeface="微软雅黑" panose="020B0503020204020204" pitchFamily="34" charset="-122"/>
              </a:rPr>
              <a:t>，适合进行后续的分析和建模。无需进行缺失值填补或删除操作，节省了数据预处理的时间和精力。</a:t>
            </a:r>
            <a:endParaRPr lang="zh-CN" altLang="en-US" sz="900" b="0" i="0">
              <a:solidFill>
                <a:srgbClr val="333333"/>
              </a:solidFill>
              <a:latin typeface="微软雅黑" panose="020B0503020204020204" pitchFamily="34" charset="-122"/>
              <a:ea typeface="微软雅黑" panose="020B0503020204020204" pitchFamily="34" charset="-122"/>
              <a:cs typeface="微软雅黑" panose="020B0503020204020204" pitchFamily="34" charset="-122"/>
            </a:endParaRPr>
          </a:p>
          <a:p>
            <a:pPr marL="142875" lvl="1" indent="0">
              <a:lnSpc>
                <a:spcPct val="130000"/>
              </a:lnSpc>
              <a:spcAft>
                <a:spcPct val="0"/>
              </a:spcAft>
              <a:buFont typeface="Arial" panose="020B0604020202020204"/>
              <a:buChar char="◦"/>
            </a:pPr>
            <a:endParaRPr lang="zh-CN" altLang="en-US" sz="900" b="0" i="0">
              <a:solidFill>
                <a:srgbClr val="333333"/>
              </a:solidFill>
              <a:latin typeface="微软雅黑" panose="020B0503020204020204" pitchFamily="34" charset="-122"/>
              <a:ea typeface="微软雅黑" panose="020B0503020204020204" pitchFamily="34" charset="-122"/>
              <a:cs typeface="微软雅黑" panose="020B0503020204020204" pitchFamily="34" charset="-122"/>
            </a:endParaRPr>
          </a:p>
          <a:p>
            <a:pPr marL="9525" indent="0" algn="l">
              <a:lnSpc>
                <a:spcPct val="130000"/>
              </a:lnSpc>
              <a:spcAft>
                <a:spcPct val="0"/>
              </a:spcAft>
              <a:buFont typeface="Arial" panose="020B0604020202020204"/>
              <a:buNone/>
            </a:pPr>
            <a:r>
              <a:rPr lang="en-US" altLang="zh-CN" sz="900" b="1" i="0">
                <a:solidFill>
                  <a:srgbClr val="333333"/>
                </a:solidFill>
                <a:latin typeface="微软雅黑" panose="020B0503020204020204" pitchFamily="34" charset="-122"/>
                <a:ea typeface="微软雅黑" panose="020B0503020204020204" pitchFamily="34" charset="-122"/>
                <a:cs typeface="微软雅黑" panose="020B0503020204020204" pitchFamily="34" charset="-122"/>
              </a:rPr>
              <a:t>colSums(is.na(data))</a:t>
            </a:r>
            <a:endParaRPr lang="zh-CN" altLang="en-US" sz="900" b="1" i="0">
              <a:solidFill>
                <a:srgbClr val="333333"/>
              </a:solidFill>
              <a:latin typeface="微软雅黑" panose="020B0503020204020204" pitchFamily="34" charset="-122"/>
              <a:ea typeface="微软雅黑" panose="020B0503020204020204" pitchFamily="34" charset="-122"/>
              <a:cs typeface="微软雅黑" panose="020B0503020204020204" pitchFamily="34" charset="-122"/>
            </a:endParaRPr>
          </a:p>
          <a:p>
            <a:pPr marL="142875" lvl="1" indent="0">
              <a:lnSpc>
                <a:spcPct val="130000"/>
              </a:lnSpc>
              <a:spcAft>
                <a:spcPct val="0"/>
              </a:spcAft>
              <a:buFont typeface="Arial" panose="020B0604020202020204"/>
              <a:buChar char="◦"/>
            </a:pPr>
            <a:r>
              <a:rPr lang="zh-CN" altLang="en-US" sz="900" b="0" i="0">
                <a:solidFill>
                  <a:srgbClr val="333333"/>
                </a:solidFill>
                <a:latin typeface="微软雅黑" panose="020B0503020204020204" pitchFamily="34" charset="-122"/>
                <a:ea typeface="微软雅黑" panose="020B0503020204020204" pitchFamily="34" charset="-122"/>
                <a:cs typeface="微软雅黑" panose="020B0503020204020204" pitchFamily="34" charset="-122"/>
              </a:rPr>
              <a:t>含义：逐列计算缺失值的数量。输出显示每一列（</a:t>
            </a:r>
            <a:r>
              <a:rPr lang="en-US" altLang="zh-CN" sz="900" b="0" i="0">
                <a:solidFill>
                  <a:srgbClr val="333333"/>
                </a:solidFill>
                <a:latin typeface="微软雅黑" panose="020B0503020204020204" pitchFamily="34" charset="-122"/>
                <a:ea typeface="微软雅黑" panose="020B0503020204020204" pitchFamily="34" charset="-122"/>
                <a:cs typeface="微软雅黑" panose="020B0503020204020204" pitchFamily="34" charset="-122"/>
              </a:rPr>
              <a:t>datesold</a:t>
            </a:r>
            <a:r>
              <a:rPr lang="zh-CN" altLang="en-US" sz="900" b="0" i="0">
                <a:solidFill>
                  <a:srgbClr val="333333"/>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900" b="0" i="0">
                <a:solidFill>
                  <a:srgbClr val="333333"/>
                </a:solidFill>
                <a:latin typeface="微软雅黑" panose="020B0503020204020204" pitchFamily="34" charset="-122"/>
                <a:ea typeface="微软雅黑" panose="020B0503020204020204" pitchFamily="34" charset="-122"/>
                <a:cs typeface="微软雅黑" panose="020B0503020204020204" pitchFamily="34" charset="-122"/>
              </a:rPr>
              <a:t>postcode</a:t>
            </a:r>
            <a:r>
              <a:rPr lang="zh-CN" altLang="en-US" sz="900" b="0" i="0">
                <a:solidFill>
                  <a:srgbClr val="333333"/>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900" b="0" i="0">
                <a:solidFill>
                  <a:srgbClr val="333333"/>
                </a:solidFill>
                <a:latin typeface="微软雅黑" panose="020B0503020204020204" pitchFamily="34" charset="-122"/>
                <a:ea typeface="微软雅黑" panose="020B0503020204020204" pitchFamily="34" charset="-122"/>
                <a:cs typeface="微软雅黑" panose="020B0503020204020204" pitchFamily="34" charset="-122"/>
              </a:rPr>
              <a:t>price</a:t>
            </a:r>
            <a:r>
              <a:rPr lang="zh-CN" altLang="en-US" sz="900" b="0" i="0">
                <a:solidFill>
                  <a:srgbClr val="333333"/>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900" b="0" i="0">
                <a:solidFill>
                  <a:srgbClr val="333333"/>
                </a:solidFill>
                <a:latin typeface="微软雅黑" panose="020B0503020204020204" pitchFamily="34" charset="-122"/>
                <a:ea typeface="微软雅黑" panose="020B0503020204020204" pitchFamily="34" charset="-122"/>
                <a:cs typeface="微软雅黑" panose="020B0503020204020204" pitchFamily="34" charset="-122"/>
              </a:rPr>
              <a:t>propertyType</a:t>
            </a:r>
            <a:r>
              <a:rPr lang="zh-CN" altLang="en-US" sz="900" b="0" i="0">
                <a:solidFill>
                  <a:srgbClr val="333333"/>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900" b="0" i="0">
                <a:solidFill>
                  <a:srgbClr val="333333"/>
                </a:solidFill>
                <a:latin typeface="微软雅黑" panose="020B0503020204020204" pitchFamily="34" charset="-122"/>
                <a:ea typeface="微软雅黑" panose="020B0503020204020204" pitchFamily="34" charset="-122"/>
                <a:cs typeface="微软雅黑" panose="020B0503020204020204" pitchFamily="34" charset="-122"/>
              </a:rPr>
              <a:t>bedrooms</a:t>
            </a:r>
            <a:r>
              <a:rPr lang="zh-CN" altLang="en-US" sz="900" b="0" i="0">
                <a:solidFill>
                  <a:srgbClr val="333333"/>
                </a:solidFill>
                <a:latin typeface="微软雅黑" panose="020B0503020204020204" pitchFamily="34" charset="-122"/>
                <a:ea typeface="微软雅黑" panose="020B0503020204020204" pitchFamily="34" charset="-122"/>
                <a:cs typeface="微软雅黑" panose="020B0503020204020204" pitchFamily="34" charset="-122"/>
              </a:rPr>
              <a:t>）的</a:t>
            </a:r>
            <a:r>
              <a:rPr lang="zh-CN" altLang="en-US" sz="900" b="0" i="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缺失值数量均为</a:t>
            </a:r>
            <a:r>
              <a:rPr lang="en-US" altLang="zh-CN" sz="900" b="0" i="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0</a:t>
            </a:r>
            <a:r>
              <a:rPr lang="zh-CN" altLang="en-US" sz="900" b="0" i="0">
                <a:solidFill>
                  <a:srgbClr val="333333"/>
                </a:solidFill>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900" b="0" i="0">
              <a:solidFill>
                <a:srgbClr val="333333"/>
              </a:solidFill>
              <a:latin typeface="微软雅黑" panose="020B0503020204020204" pitchFamily="34" charset="-122"/>
              <a:ea typeface="微软雅黑" panose="020B0503020204020204" pitchFamily="34" charset="-122"/>
              <a:cs typeface="微软雅黑" panose="020B0503020204020204" pitchFamily="34" charset="-122"/>
            </a:endParaRPr>
          </a:p>
          <a:p>
            <a:pPr marL="142875" lvl="1" indent="0">
              <a:lnSpc>
                <a:spcPct val="130000"/>
              </a:lnSpc>
              <a:spcAft>
                <a:spcPct val="0"/>
              </a:spcAft>
              <a:buFont typeface="Arial" panose="020B0604020202020204"/>
              <a:buChar char="◦"/>
            </a:pPr>
            <a:r>
              <a:rPr lang="zh-CN" altLang="en-US" sz="900" b="0" i="0">
                <a:solidFill>
                  <a:srgbClr val="333333"/>
                </a:solidFill>
                <a:latin typeface="微软雅黑" panose="020B0503020204020204" pitchFamily="34" charset="-122"/>
                <a:ea typeface="微软雅黑" panose="020B0503020204020204" pitchFamily="34" charset="-122"/>
                <a:cs typeface="微软雅黑" panose="020B0503020204020204" pitchFamily="34" charset="-122"/>
              </a:rPr>
              <a:t>重要性：确认了数据框中每个变量（列）都</a:t>
            </a:r>
            <a:r>
              <a:rPr lang="zh-CN" altLang="en-US" sz="900" b="0" i="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没有缺失值</a:t>
            </a:r>
            <a:r>
              <a:rPr lang="zh-CN" altLang="en-US" sz="900" b="0" i="0">
                <a:solidFill>
                  <a:srgbClr val="333333"/>
                </a:solidFill>
                <a:latin typeface="微软雅黑" panose="020B0503020204020204" pitchFamily="34" charset="-122"/>
                <a:ea typeface="微软雅黑" panose="020B0503020204020204" pitchFamily="34" charset="-122"/>
                <a:cs typeface="微软雅黑" panose="020B0503020204020204" pitchFamily="34" charset="-122"/>
              </a:rPr>
              <a:t>，进一步确保数据的完整性和质量。</a:t>
            </a:r>
            <a:endParaRPr lang="zh-CN" altLang="en-US" sz="900" b="0" i="0">
              <a:solidFill>
                <a:srgbClr val="333333"/>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iterate type="lt">
                                    <p:tmPct val="10000"/>
                                  </p:iterate>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anim calcmode="lin" valueType="num">
                                      <p:cBhvr additive="base">
                                        <p:cTn id="11" dur="500" fill="hold"/>
                                        <p:tgtEl>
                                          <p:spTgt spid="20"/>
                                        </p:tgtEl>
                                        <p:attrNameLst>
                                          <p:attrName>ppt_x</p:attrName>
                                        </p:attrNameLst>
                                      </p:cBhvr>
                                      <p:tavLst>
                                        <p:tav tm="0">
                                          <p:val>
                                            <p:strVal val="0-#ppt_w/2"/>
                                          </p:val>
                                        </p:tav>
                                        <p:tav tm="100000">
                                          <p:val>
                                            <p:strVal val="#ppt_x"/>
                                          </p:val>
                                        </p:tav>
                                      </p:tavLst>
                                    </p:anim>
                                    <p:anim calcmode="lin" valueType="num">
                                      <p:cBhvr additive="base">
                                        <p:cTn id="12" dur="500" fill="hold"/>
                                        <p:tgtEl>
                                          <p:spTgt spid="20"/>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500" fill="hold"/>
                                        <p:tgtEl>
                                          <p:spTgt spid="13"/>
                                        </p:tgtEl>
                                        <p:attrNameLst>
                                          <p:attrName>ppt_x</p:attrName>
                                        </p:attrNameLst>
                                      </p:cBhvr>
                                      <p:tavLst>
                                        <p:tav tm="0">
                                          <p:val>
                                            <p:strVal val="0-#ppt_w/2"/>
                                          </p:val>
                                        </p:tav>
                                        <p:tav tm="100000">
                                          <p:val>
                                            <p:strVal val="#ppt_x"/>
                                          </p:val>
                                        </p:tav>
                                      </p:tavLst>
                                    </p:anim>
                                    <p:anim calcmode="lin" valueType="num">
                                      <p:cBhvr additive="base">
                                        <p:cTn id="16" dur="500" fill="hold"/>
                                        <p:tgtEl>
                                          <p:spTgt spid="13"/>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47"/>
                                        </p:tgtEl>
                                        <p:attrNameLst>
                                          <p:attrName>style.visibility</p:attrName>
                                        </p:attrNameLst>
                                      </p:cBhvr>
                                      <p:to>
                                        <p:strVal val="visible"/>
                                      </p:to>
                                    </p:set>
                                    <p:anim calcmode="lin" valueType="num">
                                      <p:cBhvr additive="base">
                                        <p:cTn id="19" dur="500" fill="hold"/>
                                        <p:tgtEl>
                                          <p:spTgt spid="47"/>
                                        </p:tgtEl>
                                        <p:attrNameLst>
                                          <p:attrName>ppt_x</p:attrName>
                                        </p:attrNameLst>
                                      </p:cBhvr>
                                      <p:tavLst>
                                        <p:tav tm="0">
                                          <p:val>
                                            <p:strVal val="0-#ppt_w/2"/>
                                          </p:val>
                                        </p:tav>
                                        <p:tav tm="100000">
                                          <p:val>
                                            <p:strVal val="#ppt_x"/>
                                          </p:val>
                                        </p:tav>
                                      </p:tavLst>
                                    </p:anim>
                                    <p:anim calcmode="lin" valueType="num">
                                      <p:cBhvr additive="base">
                                        <p:cTn id="20" dur="500" fill="hold"/>
                                        <p:tgtEl>
                                          <p:spTgt spid="4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20" grpId="0"/>
      <p:bldP spid="13" grpId="0"/>
      <p:bldP spid="47"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5" name="文本框 37"/>
          <p:cNvSpPr txBox="1"/>
          <p:nvPr/>
        </p:nvSpPr>
        <p:spPr>
          <a:xfrm>
            <a:off x="919007" y="173649"/>
            <a:ext cx="1525270" cy="372110"/>
          </a:xfrm>
          <a:prstGeom prst="rect">
            <a:avLst/>
          </a:prstGeom>
          <a:noFill/>
        </p:spPr>
        <p:txBody>
          <a:bodyPr wrap="none" lIns="96434" tIns="48216" rIns="96434" bIns="48216" rtlCol="0">
            <a:spAutoFit/>
          </a:bodyPr>
          <a:p>
            <a:r>
              <a:rPr lang="zh-CN" altLang="en-US" b="1" spc="300" dirty="0" smtClean="0">
                <a:latin typeface="微软雅黑" panose="020B0503020204020204" pitchFamily="34" charset="-122"/>
                <a:ea typeface="微软雅黑" panose="020B0503020204020204" pitchFamily="34" charset="-122"/>
                <a:cs typeface="汉仪雅酷黑 75W" panose="020B0804020202020204" charset="-122"/>
                <a:sym typeface="Arial" panose="020B0604020202020204" pitchFamily="34" charset="0"/>
              </a:rPr>
              <a:t>数据预处理</a:t>
            </a:r>
            <a:endParaRPr lang="zh-CN" altLang="en-US" b="1" spc="300" dirty="0" smtClean="0">
              <a:latin typeface="微软雅黑" panose="020B0503020204020204" pitchFamily="34" charset="-122"/>
              <a:ea typeface="微软雅黑" panose="020B0503020204020204" pitchFamily="34" charset="-122"/>
              <a:cs typeface="汉仪雅酷黑 75W" panose="020B0804020202020204" charset="-122"/>
              <a:sym typeface="Arial" panose="020B0604020202020204" pitchFamily="34" charset="0"/>
            </a:endParaRPr>
          </a:p>
        </p:txBody>
      </p:sp>
      <p:grpSp>
        <p:nvGrpSpPr>
          <p:cNvPr id="6" name="组合 5"/>
          <p:cNvGrpSpPr/>
          <p:nvPr/>
        </p:nvGrpSpPr>
        <p:grpSpPr>
          <a:xfrm>
            <a:off x="458820" y="258462"/>
            <a:ext cx="391287" cy="204749"/>
            <a:chOff x="2789646" y="-737419"/>
            <a:chExt cx="926165" cy="484632"/>
          </a:xfrm>
        </p:grpSpPr>
        <p:sp>
          <p:nvSpPr>
            <p:cNvPr id="7" name="燕尾形 6"/>
            <p:cNvSpPr/>
            <p:nvPr/>
          </p:nvSpPr>
          <p:spPr>
            <a:xfrm>
              <a:off x="2789646" y="-737419"/>
              <a:ext cx="484632" cy="484632"/>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solidFill>
                  <a:schemeClr val="tx1"/>
                </a:solidFill>
                <a:latin typeface="汉仪雅酷黑 75W" panose="020B0804020202020204" charset="-122"/>
                <a:ea typeface="汉仪雅酷黑 75W" panose="020B0804020202020204" charset="-122"/>
              </a:endParaRPr>
            </a:p>
          </p:txBody>
        </p:sp>
        <p:sp>
          <p:nvSpPr>
            <p:cNvPr id="8" name="燕尾形 7"/>
            <p:cNvSpPr/>
            <p:nvPr/>
          </p:nvSpPr>
          <p:spPr>
            <a:xfrm>
              <a:off x="3231179" y="-737419"/>
              <a:ext cx="484632" cy="484632"/>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solidFill>
                  <a:schemeClr val="tx1"/>
                </a:solidFill>
                <a:latin typeface="汉仪雅酷黑 75W" panose="020B0804020202020204" charset="-122"/>
                <a:ea typeface="汉仪雅酷黑 75W" panose="020B0804020202020204" charset="-122"/>
              </a:endParaRPr>
            </a:p>
          </p:txBody>
        </p:sp>
      </p:grpSp>
      <p:sp>
        <p:nvSpPr>
          <p:cNvPr id="10" name="矩形 1"/>
          <p:cNvSpPr>
            <a:spLocks noChangeArrowheads="1"/>
          </p:cNvSpPr>
          <p:nvPr/>
        </p:nvSpPr>
        <p:spPr bwMode="auto">
          <a:xfrm>
            <a:off x="1879472" y="1007706"/>
            <a:ext cx="50774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p>
            <a:pPr algn="ctr"/>
            <a:r>
              <a:rPr lang="zh-CN" altLang="en-US" b="1" dirty="0">
                <a:solidFill>
                  <a:schemeClr val="accent1"/>
                </a:solidFill>
                <a:latin typeface="黑体" panose="02010609060101010101" charset="-122"/>
                <a:ea typeface="黑体" panose="02010609060101010101" charset="-122"/>
                <a:cs typeface="汉仪雅酷黑 75W" panose="020B0804020202020204" charset="-122"/>
                <a:sym typeface="Arial" panose="020B0604020202020204" pitchFamily="34" charset="0"/>
              </a:rPr>
              <a:t>数</a:t>
            </a:r>
            <a:r>
              <a:rPr lang="en-US" altLang="zh-CN" b="1" dirty="0">
                <a:solidFill>
                  <a:schemeClr val="accent1"/>
                </a:solidFill>
                <a:latin typeface="黑体" panose="02010609060101010101" charset="-122"/>
                <a:ea typeface="黑体" panose="02010609060101010101" charset="-122"/>
                <a:cs typeface="汉仪雅酷黑 75W" panose="020B0804020202020204" charset="-122"/>
                <a:sym typeface="Arial" panose="020B0604020202020204" pitchFamily="34" charset="0"/>
              </a:rPr>
              <a:t> </a:t>
            </a:r>
            <a:r>
              <a:rPr lang="zh-CN" altLang="en-US" b="1" dirty="0">
                <a:solidFill>
                  <a:schemeClr val="accent1"/>
                </a:solidFill>
                <a:latin typeface="黑体" panose="02010609060101010101" charset="-122"/>
                <a:ea typeface="黑体" panose="02010609060101010101" charset="-122"/>
                <a:cs typeface="汉仪雅酷黑 75W" panose="020B0804020202020204" charset="-122"/>
                <a:sym typeface="Arial" panose="020B0604020202020204" pitchFamily="34" charset="0"/>
              </a:rPr>
              <a:t>据</a:t>
            </a:r>
            <a:r>
              <a:rPr lang="en-US" altLang="zh-CN" b="1" dirty="0">
                <a:solidFill>
                  <a:schemeClr val="accent1"/>
                </a:solidFill>
                <a:latin typeface="黑体" panose="02010609060101010101" charset="-122"/>
                <a:ea typeface="黑体" panose="02010609060101010101" charset="-122"/>
                <a:cs typeface="汉仪雅酷黑 75W" panose="020B0804020202020204" charset="-122"/>
                <a:sym typeface="Arial" panose="020B0604020202020204" pitchFamily="34" charset="0"/>
              </a:rPr>
              <a:t> </a:t>
            </a:r>
            <a:r>
              <a:rPr lang="zh-CN" altLang="en-US" b="1" dirty="0">
                <a:solidFill>
                  <a:schemeClr val="accent1"/>
                </a:solidFill>
                <a:latin typeface="黑体" panose="02010609060101010101" charset="-122"/>
                <a:ea typeface="黑体" panose="02010609060101010101" charset="-122"/>
                <a:cs typeface="汉仪雅酷黑 75W" panose="020B0804020202020204" charset="-122"/>
                <a:sym typeface="Arial" panose="020B0604020202020204" pitchFamily="34" charset="0"/>
              </a:rPr>
              <a:t>预</a:t>
            </a:r>
            <a:r>
              <a:rPr lang="en-US" altLang="zh-CN" b="1" dirty="0">
                <a:solidFill>
                  <a:schemeClr val="accent1"/>
                </a:solidFill>
                <a:latin typeface="黑体" panose="02010609060101010101" charset="-122"/>
                <a:ea typeface="黑体" panose="02010609060101010101" charset="-122"/>
                <a:cs typeface="汉仪雅酷黑 75W" panose="020B0804020202020204" charset="-122"/>
                <a:sym typeface="Arial" panose="020B0604020202020204" pitchFamily="34" charset="0"/>
              </a:rPr>
              <a:t> </a:t>
            </a:r>
            <a:r>
              <a:rPr lang="zh-CN" altLang="en-US" b="1" dirty="0">
                <a:solidFill>
                  <a:schemeClr val="accent1"/>
                </a:solidFill>
                <a:latin typeface="黑体" panose="02010609060101010101" charset="-122"/>
                <a:ea typeface="黑体" panose="02010609060101010101" charset="-122"/>
                <a:cs typeface="汉仪雅酷黑 75W" panose="020B0804020202020204" charset="-122"/>
                <a:sym typeface="Arial" panose="020B0604020202020204" pitchFamily="34" charset="0"/>
              </a:rPr>
              <a:t>处</a:t>
            </a:r>
            <a:r>
              <a:rPr lang="en-US" altLang="zh-CN" b="1" dirty="0">
                <a:solidFill>
                  <a:schemeClr val="accent1"/>
                </a:solidFill>
                <a:latin typeface="黑体" panose="02010609060101010101" charset="-122"/>
                <a:ea typeface="黑体" panose="02010609060101010101" charset="-122"/>
                <a:cs typeface="汉仪雅酷黑 75W" panose="020B0804020202020204" charset="-122"/>
                <a:sym typeface="Arial" panose="020B0604020202020204" pitchFamily="34" charset="0"/>
              </a:rPr>
              <a:t> </a:t>
            </a:r>
            <a:r>
              <a:rPr lang="zh-CN" altLang="en-US" b="1" dirty="0">
                <a:solidFill>
                  <a:schemeClr val="accent1"/>
                </a:solidFill>
                <a:latin typeface="黑体" panose="02010609060101010101" charset="-122"/>
                <a:ea typeface="黑体" panose="02010609060101010101" charset="-122"/>
                <a:cs typeface="汉仪雅酷黑 75W" panose="020B0804020202020204" charset="-122"/>
                <a:sym typeface="Arial" panose="020B0604020202020204" pitchFamily="34" charset="0"/>
              </a:rPr>
              <a:t>理</a:t>
            </a:r>
            <a:endParaRPr lang="zh-CN" altLang="en-US" b="1" dirty="0">
              <a:solidFill>
                <a:schemeClr val="accent1"/>
              </a:solidFill>
              <a:latin typeface="黑体" panose="02010609060101010101" charset="-122"/>
              <a:ea typeface="黑体" panose="02010609060101010101" charset="-122"/>
              <a:cs typeface="汉仪雅酷黑 75W" panose="020B0804020202020204" charset="-122"/>
              <a:sym typeface="Arial" panose="020B0604020202020204" pitchFamily="34" charset="0"/>
            </a:endParaRPr>
          </a:p>
        </p:txBody>
      </p:sp>
      <p:sp>
        <p:nvSpPr>
          <p:cNvPr id="20" name="矩形 19"/>
          <p:cNvSpPr/>
          <p:nvPr/>
        </p:nvSpPr>
        <p:spPr>
          <a:xfrm>
            <a:off x="747733" y="1948589"/>
            <a:ext cx="2328842" cy="252730"/>
          </a:xfrm>
          <a:prstGeom prst="rect">
            <a:avLst/>
          </a:prstGeom>
        </p:spPr>
        <p:txBody>
          <a:bodyPr wrap="square">
            <a:spAutoFit/>
          </a:bodyPr>
          <a:p>
            <a:pPr fontAlgn="auto">
              <a:spcBef>
                <a:spcPts val="0"/>
              </a:spcBef>
              <a:spcAft>
                <a:spcPts val="0"/>
              </a:spcAft>
              <a:defRPr/>
            </a:pPr>
            <a:r>
              <a:rPr lang="en-US" altLang="zh-CN" sz="1050" kern="0" dirty="0" smtClean="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a:t>
            </a:r>
            <a:r>
              <a:rPr lang="zh-CN" altLang="en-US" sz="1050" kern="0" dirty="0" smtClean="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将日期转换成标准格式%Y-%m-%d。</a:t>
            </a:r>
            <a:endParaRPr lang="zh-CN" altLang="en-US" sz="1050" kern="0" dirty="0" smtClean="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p:txBody>
      </p:sp>
      <p:sp>
        <p:nvSpPr>
          <p:cNvPr id="13" name="矩形 12"/>
          <p:cNvSpPr/>
          <p:nvPr/>
        </p:nvSpPr>
        <p:spPr>
          <a:xfrm>
            <a:off x="747733" y="2938354"/>
            <a:ext cx="2448325" cy="414020"/>
          </a:xfrm>
          <a:prstGeom prst="rect">
            <a:avLst/>
          </a:prstGeom>
        </p:spPr>
        <p:txBody>
          <a:bodyPr wrap="square">
            <a:spAutoFit/>
          </a:bodyPr>
          <a:p>
            <a:pPr fontAlgn="auto"/>
            <a:endParaRPr lang="zh-CN" altLang="en-US" sz="1050" kern="0" noProof="1" smtClean="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fontAlgn="auto"/>
            <a:r>
              <a:rPr lang="en-US" altLang="zh-CN" sz="1050" kern="0" noProof="1" smtClean="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a:t>
            </a:r>
            <a:r>
              <a:rPr lang="zh-CN" altLang="en-US" sz="1050" kern="0" noProof="1" smtClean="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删除有异常值和缺失值的数据。</a:t>
            </a:r>
            <a:r>
              <a:rPr lang="zh-CN" altLang="en-US" sz="1050" kern="0" noProof="1">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a:t>
            </a:r>
            <a:endParaRPr lang="zh-CN" altLang="en-US" sz="1050" kern="0" noProof="1">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p:txBody>
      </p:sp>
      <p:sp>
        <p:nvSpPr>
          <p:cNvPr id="15" name="圆角矩形 14"/>
          <p:cNvSpPr/>
          <p:nvPr/>
        </p:nvSpPr>
        <p:spPr>
          <a:xfrm>
            <a:off x="769066" y="2595586"/>
            <a:ext cx="2328842" cy="286071"/>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auto"/>
            <a:r>
              <a:rPr lang="en-US" sz="1350" b="1" kern="0" dirty="0" smtClean="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2</a:t>
            </a:r>
            <a:r>
              <a:rPr lang="zh-CN" altLang="en-US" sz="1350" b="1" kern="0" dirty="0" smtClean="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、删除异常值和缺失值</a:t>
            </a:r>
            <a:endParaRPr lang="zh-CN" altLang="en-US" sz="1350" b="1" kern="0" dirty="0" smtClean="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p:txBody>
      </p:sp>
      <p:sp>
        <p:nvSpPr>
          <p:cNvPr id="16" name="圆角矩形 15"/>
          <p:cNvSpPr/>
          <p:nvPr/>
        </p:nvSpPr>
        <p:spPr>
          <a:xfrm>
            <a:off x="747733" y="1605821"/>
            <a:ext cx="2328842" cy="286071"/>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auto">
              <a:spcBef>
                <a:spcPts val="0"/>
              </a:spcBef>
              <a:spcAft>
                <a:spcPts val="0"/>
              </a:spcAft>
              <a:defRPr/>
            </a:pPr>
            <a:r>
              <a:rPr lang="en-US" altLang="zh-CN" sz="1350" b="1" kern="0" dirty="0" smtClean="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1</a:t>
            </a:r>
            <a:r>
              <a:rPr lang="zh-CN" altLang="en-US" sz="1350" b="1" kern="0" dirty="0" smtClean="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、统一数据格式</a:t>
            </a:r>
            <a:endParaRPr lang="zh-CN" altLang="en-US" sz="1350" b="1" kern="0" dirty="0" smtClean="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p:txBody>
      </p:sp>
      <p:sp>
        <p:nvSpPr>
          <p:cNvPr id="47" name="矩形 46"/>
          <p:cNvSpPr/>
          <p:nvPr/>
        </p:nvSpPr>
        <p:spPr>
          <a:xfrm>
            <a:off x="747733" y="3928001"/>
            <a:ext cx="2448325" cy="414020"/>
          </a:xfrm>
          <a:prstGeom prst="rect">
            <a:avLst/>
          </a:prstGeom>
        </p:spPr>
        <p:txBody>
          <a:bodyPr wrap="square">
            <a:spAutoFit/>
          </a:bodyPr>
          <a:p>
            <a:pPr fontAlgn="auto"/>
            <a:endParaRPr lang="zh-CN" altLang="en-US" sz="1050" kern="0" noProof="1" smtClean="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fontAlgn="auto"/>
            <a:r>
              <a:rPr lang="en-US" altLang="zh-CN" sz="1050" kern="0" noProof="1" smtClean="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a:t>
            </a:r>
            <a:r>
              <a:rPr lang="zh-CN" altLang="en-US" sz="1050" kern="0" noProof="1" smtClean="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查看数据整体情况。</a:t>
            </a:r>
            <a:r>
              <a:rPr lang="zh-CN" altLang="en-US" sz="1050" kern="0" noProof="1">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a:t>
            </a:r>
            <a:endParaRPr lang="zh-CN" altLang="en-US" sz="1050" kern="0" noProof="1">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p:txBody>
      </p:sp>
      <p:sp>
        <p:nvSpPr>
          <p:cNvPr id="48" name="圆角矩形 47"/>
          <p:cNvSpPr/>
          <p:nvPr/>
        </p:nvSpPr>
        <p:spPr>
          <a:xfrm>
            <a:off x="769066" y="3585233"/>
            <a:ext cx="2328842" cy="286071"/>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auto"/>
            <a:r>
              <a:rPr lang="en-US" altLang="zh-CN" sz="1350" b="1" kern="0" dirty="0" smtClean="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3</a:t>
            </a:r>
            <a:r>
              <a:rPr lang="zh-CN" altLang="en-US" sz="1350" b="1" kern="0" dirty="0" smtClean="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、数据概览</a:t>
            </a:r>
            <a:endParaRPr lang="zh-CN" altLang="en-US" sz="1350" b="1" kern="0" dirty="0" smtClean="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p:txBody>
      </p:sp>
      <p:pic>
        <p:nvPicPr>
          <p:cNvPr id="49" name="图片 48" descr="屏幕截图 2024-12-20 200316"/>
          <p:cNvPicPr>
            <a:picLocks noChangeAspect="1"/>
          </p:cNvPicPr>
          <p:nvPr/>
        </p:nvPicPr>
        <p:blipFill>
          <a:blip r:embed="rId2"/>
          <a:stretch>
            <a:fillRect/>
          </a:stretch>
        </p:blipFill>
        <p:spPr>
          <a:xfrm>
            <a:off x="3703320" y="1605915"/>
            <a:ext cx="2900363" cy="1472089"/>
          </a:xfrm>
          <a:prstGeom prst="rect">
            <a:avLst/>
          </a:prstGeom>
        </p:spPr>
      </p:pic>
      <p:sp>
        <p:nvSpPr>
          <p:cNvPr id="55" name="文本框 54"/>
          <p:cNvSpPr txBox="1"/>
          <p:nvPr/>
        </p:nvSpPr>
        <p:spPr>
          <a:xfrm>
            <a:off x="3703320" y="3385661"/>
            <a:ext cx="3810000" cy="1568450"/>
          </a:xfrm>
          <a:prstGeom prst="rect">
            <a:avLst/>
          </a:prstGeom>
        </p:spPr>
        <p:txBody>
          <a:bodyPr>
            <a:spAutoFit/>
          </a:bodyPr>
          <a:p>
            <a:pPr marL="9525" indent="0" algn="l">
              <a:lnSpc>
                <a:spcPct val="120000"/>
              </a:lnSpc>
              <a:spcAft>
                <a:spcPct val="0"/>
              </a:spcAft>
              <a:buFont typeface="Arial" panose="020B0604020202020204"/>
              <a:buNone/>
            </a:pPr>
            <a:r>
              <a:rPr sz="1000" b="0" i="0">
                <a:solidFill>
                  <a:srgbClr val="333333"/>
                </a:solidFill>
                <a:latin typeface="微软雅黑" panose="020B0503020204020204" pitchFamily="34" charset="-122"/>
                <a:ea typeface="微软雅黑" panose="020B0503020204020204" pitchFamily="34" charset="-122"/>
                <a:cs typeface="微软雅黑" panose="020B0503020204020204" pitchFamily="34" charset="-122"/>
              </a:rPr>
              <a:t>在数据框结构中，数据集包含</a:t>
            </a:r>
            <a:r>
              <a:rPr sz="1000" b="0" i="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29,580条记录和5个变量</a:t>
            </a:r>
            <a:r>
              <a:rPr sz="1000" b="0" i="0">
                <a:solidFill>
                  <a:srgbClr val="333333"/>
                </a:solidFill>
                <a:latin typeface="微软雅黑" panose="020B0503020204020204" pitchFamily="34" charset="-122"/>
                <a:ea typeface="微软雅黑" panose="020B0503020204020204" pitchFamily="34" charset="-122"/>
                <a:cs typeface="微软雅黑" panose="020B0503020204020204" pitchFamily="34" charset="-122"/>
              </a:rPr>
              <a:t>：</a:t>
            </a:r>
            <a:endParaRPr sz="1000" b="0" i="0">
              <a:solidFill>
                <a:srgbClr val="333333"/>
              </a:solidFill>
              <a:latin typeface="微软雅黑" panose="020B0503020204020204" pitchFamily="34" charset="-122"/>
              <a:ea typeface="微软雅黑" panose="020B0503020204020204" pitchFamily="34" charset="-122"/>
              <a:cs typeface="微软雅黑" panose="020B0503020204020204" pitchFamily="34" charset="-122"/>
            </a:endParaRPr>
          </a:p>
          <a:p>
            <a:pPr marL="9525" indent="0" algn="l">
              <a:lnSpc>
                <a:spcPct val="120000"/>
              </a:lnSpc>
              <a:spcAft>
                <a:spcPct val="0"/>
              </a:spcAft>
              <a:buFont typeface="Arial" panose="020B0604020202020204"/>
              <a:buNone/>
            </a:pPr>
            <a:r>
              <a:rPr sz="1000" b="0" i="0">
                <a:solidFill>
                  <a:srgbClr val="333333"/>
                </a:solidFill>
                <a:latin typeface="微软雅黑" panose="020B0503020204020204" pitchFamily="34" charset="-122"/>
                <a:ea typeface="微软雅黑" panose="020B0503020204020204" pitchFamily="34" charset="-122"/>
                <a:cs typeface="微软雅黑" panose="020B0503020204020204" pitchFamily="34" charset="-122"/>
              </a:rPr>
              <a:t>`datesold`为字符型，记录销售日期和时间，需转换为日期格式以便时间序列分析；`postcode`为整数型，表示房产所在的邮政编码，范围从2600到2914，可用于地理分组分析；</a:t>
            </a:r>
            <a:endParaRPr sz="1000" b="0" i="0">
              <a:solidFill>
                <a:srgbClr val="333333"/>
              </a:solidFill>
              <a:latin typeface="微软雅黑" panose="020B0503020204020204" pitchFamily="34" charset="-122"/>
              <a:ea typeface="微软雅黑" panose="020B0503020204020204" pitchFamily="34" charset="-122"/>
              <a:cs typeface="微软雅黑" panose="020B0503020204020204" pitchFamily="34" charset="-122"/>
            </a:endParaRPr>
          </a:p>
          <a:p>
            <a:pPr marL="9525" indent="0" algn="l">
              <a:lnSpc>
                <a:spcPct val="120000"/>
              </a:lnSpc>
              <a:spcAft>
                <a:spcPct val="0"/>
              </a:spcAft>
              <a:buFont typeface="Arial" panose="020B0604020202020204"/>
              <a:buNone/>
            </a:pPr>
            <a:r>
              <a:rPr sz="1000" b="0" i="0">
                <a:solidFill>
                  <a:srgbClr val="333333"/>
                </a:solidFill>
                <a:latin typeface="微软雅黑" panose="020B0503020204020204" pitchFamily="34" charset="-122"/>
                <a:ea typeface="微软雅黑" panose="020B0503020204020204" pitchFamily="34" charset="-122"/>
                <a:cs typeface="微软雅黑" panose="020B0503020204020204" pitchFamily="34" charset="-122"/>
              </a:rPr>
              <a:t>`price`为整数型，房价范围广泛，从56,500到8,000,000，存在显著的高价异常值，可能需要进一步检查和处理；</a:t>
            </a:r>
            <a:endParaRPr sz="1000" b="0" i="0">
              <a:solidFill>
                <a:srgbClr val="333333"/>
              </a:solidFill>
              <a:latin typeface="微软雅黑" panose="020B0503020204020204" pitchFamily="34" charset="-122"/>
              <a:ea typeface="微软雅黑" panose="020B0503020204020204" pitchFamily="34" charset="-122"/>
              <a:cs typeface="微软雅黑" panose="020B0503020204020204" pitchFamily="34" charset="-122"/>
            </a:endParaRPr>
          </a:p>
          <a:p>
            <a:pPr marL="9525" indent="0" algn="l">
              <a:lnSpc>
                <a:spcPct val="120000"/>
              </a:lnSpc>
              <a:spcAft>
                <a:spcPct val="0"/>
              </a:spcAft>
              <a:buFont typeface="Arial" panose="020B0604020202020204"/>
              <a:buNone/>
            </a:pPr>
            <a:r>
              <a:rPr sz="1000" b="0" i="0">
                <a:solidFill>
                  <a:srgbClr val="333333"/>
                </a:solidFill>
                <a:latin typeface="微软雅黑" panose="020B0503020204020204" pitchFamily="34" charset="-122"/>
                <a:ea typeface="微软雅黑" panose="020B0503020204020204" pitchFamily="34" charset="-122"/>
                <a:cs typeface="微软雅黑" panose="020B0503020204020204" pitchFamily="34" charset="-122"/>
              </a:rPr>
              <a:t>`propertyType`为字符型，表示房产类型，建议转换为因子类型以便分类处理；`bedrooms`为整数型，卧室数量从0到5不等。</a:t>
            </a:r>
            <a:endParaRPr sz="1000" b="0" i="0">
              <a:solidFill>
                <a:srgbClr val="333333"/>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iterate type="lt">
                                    <p:tmPct val="10000"/>
                                  </p:iterate>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anim calcmode="lin" valueType="num">
                                      <p:cBhvr additive="base">
                                        <p:cTn id="11" dur="500" fill="hold"/>
                                        <p:tgtEl>
                                          <p:spTgt spid="20"/>
                                        </p:tgtEl>
                                        <p:attrNameLst>
                                          <p:attrName>ppt_x</p:attrName>
                                        </p:attrNameLst>
                                      </p:cBhvr>
                                      <p:tavLst>
                                        <p:tav tm="0">
                                          <p:val>
                                            <p:strVal val="0-#ppt_w/2"/>
                                          </p:val>
                                        </p:tav>
                                        <p:tav tm="100000">
                                          <p:val>
                                            <p:strVal val="#ppt_x"/>
                                          </p:val>
                                        </p:tav>
                                      </p:tavLst>
                                    </p:anim>
                                    <p:anim calcmode="lin" valueType="num">
                                      <p:cBhvr additive="base">
                                        <p:cTn id="12" dur="500" fill="hold"/>
                                        <p:tgtEl>
                                          <p:spTgt spid="20"/>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500" fill="hold"/>
                                        <p:tgtEl>
                                          <p:spTgt spid="13"/>
                                        </p:tgtEl>
                                        <p:attrNameLst>
                                          <p:attrName>ppt_x</p:attrName>
                                        </p:attrNameLst>
                                      </p:cBhvr>
                                      <p:tavLst>
                                        <p:tav tm="0">
                                          <p:val>
                                            <p:strVal val="0-#ppt_w/2"/>
                                          </p:val>
                                        </p:tav>
                                        <p:tav tm="100000">
                                          <p:val>
                                            <p:strVal val="#ppt_x"/>
                                          </p:val>
                                        </p:tav>
                                      </p:tavLst>
                                    </p:anim>
                                    <p:anim calcmode="lin" valueType="num">
                                      <p:cBhvr additive="base">
                                        <p:cTn id="16" dur="500" fill="hold"/>
                                        <p:tgtEl>
                                          <p:spTgt spid="13"/>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47"/>
                                        </p:tgtEl>
                                        <p:attrNameLst>
                                          <p:attrName>style.visibility</p:attrName>
                                        </p:attrNameLst>
                                      </p:cBhvr>
                                      <p:to>
                                        <p:strVal val="visible"/>
                                      </p:to>
                                    </p:set>
                                    <p:anim calcmode="lin" valueType="num">
                                      <p:cBhvr additive="base">
                                        <p:cTn id="19" dur="500" fill="hold"/>
                                        <p:tgtEl>
                                          <p:spTgt spid="47"/>
                                        </p:tgtEl>
                                        <p:attrNameLst>
                                          <p:attrName>ppt_x</p:attrName>
                                        </p:attrNameLst>
                                      </p:cBhvr>
                                      <p:tavLst>
                                        <p:tav tm="0">
                                          <p:val>
                                            <p:strVal val="0-#ppt_w/2"/>
                                          </p:val>
                                        </p:tav>
                                        <p:tav tm="100000">
                                          <p:val>
                                            <p:strVal val="#ppt_x"/>
                                          </p:val>
                                        </p:tav>
                                      </p:tavLst>
                                    </p:anim>
                                    <p:anim calcmode="lin" valueType="num">
                                      <p:cBhvr additive="base">
                                        <p:cTn id="20" dur="500" fill="hold"/>
                                        <p:tgtEl>
                                          <p:spTgt spid="4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20" grpId="0"/>
      <p:bldP spid="13" grpId="0"/>
      <p:bldP spid="47"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文本框 37"/>
          <p:cNvSpPr txBox="1"/>
          <p:nvPr/>
        </p:nvSpPr>
        <p:spPr>
          <a:xfrm>
            <a:off x="919007" y="173649"/>
            <a:ext cx="1525270" cy="372110"/>
          </a:xfrm>
          <a:prstGeom prst="rect">
            <a:avLst/>
          </a:prstGeom>
          <a:noFill/>
        </p:spPr>
        <p:txBody>
          <a:bodyPr wrap="none" lIns="96434" tIns="48216" rIns="96434" bIns="48216" rtlCol="0">
            <a:spAutoFit/>
          </a:bodyPr>
          <a:p>
            <a:r>
              <a:rPr lang="zh-CN" altLang="en-US" b="1" spc="300" dirty="0" smtClean="0">
                <a:latin typeface="微软雅黑" panose="020B0503020204020204" pitchFamily="34" charset="-122"/>
                <a:ea typeface="微软雅黑" panose="020B0503020204020204" pitchFamily="34" charset="-122"/>
                <a:cs typeface="汉仪雅酷黑 75W" panose="020B0804020202020204" charset="-122"/>
                <a:sym typeface="Arial" panose="020B0604020202020204" pitchFamily="34" charset="0"/>
              </a:rPr>
              <a:t>数据可视化</a:t>
            </a:r>
            <a:endParaRPr lang="zh-CN" altLang="en-US" b="1" spc="300" dirty="0" smtClean="0">
              <a:latin typeface="微软雅黑" panose="020B0503020204020204" pitchFamily="34" charset="-122"/>
              <a:ea typeface="微软雅黑" panose="020B0503020204020204" pitchFamily="34" charset="-122"/>
              <a:cs typeface="汉仪雅酷黑 75W" panose="020B0804020202020204" charset="-122"/>
              <a:sym typeface="Arial" panose="020B0604020202020204" pitchFamily="34" charset="0"/>
            </a:endParaRPr>
          </a:p>
        </p:txBody>
      </p:sp>
      <p:grpSp>
        <p:nvGrpSpPr>
          <p:cNvPr id="3" name="组合 2"/>
          <p:cNvGrpSpPr/>
          <p:nvPr/>
        </p:nvGrpSpPr>
        <p:grpSpPr>
          <a:xfrm>
            <a:off x="458820" y="258462"/>
            <a:ext cx="391287" cy="204749"/>
            <a:chOff x="2789646" y="-737419"/>
            <a:chExt cx="926165" cy="484632"/>
          </a:xfrm>
        </p:grpSpPr>
        <p:sp>
          <p:nvSpPr>
            <p:cNvPr id="4" name="燕尾形 3"/>
            <p:cNvSpPr/>
            <p:nvPr/>
          </p:nvSpPr>
          <p:spPr>
            <a:xfrm>
              <a:off x="2789646" y="-737419"/>
              <a:ext cx="484632" cy="484632"/>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solidFill>
                  <a:schemeClr val="tx1"/>
                </a:solidFill>
                <a:latin typeface="汉仪雅酷黑 75W" panose="020B0804020202020204" charset="-122"/>
                <a:ea typeface="汉仪雅酷黑 75W" panose="020B0804020202020204" charset="-122"/>
              </a:endParaRPr>
            </a:p>
          </p:txBody>
        </p:sp>
        <p:sp>
          <p:nvSpPr>
            <p:cNvPr id="9" name="燕尾形 8"/>
            <p:cNvSpPr/>
            <p:nvPr/>
          </p:nvSpPr>
          <p:spPr>
            <a:xfrm>
              <a:off x="3231179" y="-737419"/>
              <a:ext cx="484632" cy="484632"/>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solidFill>
                  <a:schemeClr val="tx1"/>
                </a:solidFill>
                <a:latin typeface="汉仪雅酷黑 75W" panose="020B0804020202020204" charset="-122"/>
                <a:ea typeface="汉仪雅酷黑 75W" panose="020B0804020202020204" charset="-122"/>
              </a:endParaRPr>
            </a:p>
          </p:txBody>
        </p:sp>
      </p:grpSp>
      <p:pic>
        <p:nvPicPr>
          <p:cNvPr id="28" name="图片 27" descr="时间序列趋势"/>
          <p:cNvPicPr>
            <a:picLocks noChangeAspect="1"/>
          </p:cNvPicPr>
          <p:nvPr/>
        </p:nvPicPr>
        <p:blipFill>
          <a:blip r:embed="rId2"/>
          <a:stretch>
            <a:fillRect/>
          </a:stretch>
        </p:blipFill>
        <p:spPr>
          <a:xfrm>
            <a:off x="201930" y="1050925"/>
            <a:ext cx="5457190" cy="3638550"/>
          </a:xfrm>
          <a:prstGeom prst="rect">
            <a:avLst/>
          </a:prstGeom>
        </p:spPr>
      </p:pic>
      <p:sp>
        <p:nvSpPr>
          <p:cNvPr id="30" name="矩形 29"/>
          <p:cNvSpPr/>
          <p:nvPr>
            <p:custDataLst>
              <p:tags r:id="rId3"/>
            </p:custDataLst>
          </p:nvPr>
        </p:nvSpPr>
        <p:spPr>
          <a:xfrm>
            <a:off x="5786493" y="1371645"/>
            <a:ext cx="3272603" cy="496993"/>
          </a:xfrm>
          <a:prstGeom prst="rect">
            <a:avLst/>
          </a:prstGeom>
          <a:noFill/>
        </p:spPr>
        <p:txBody>
          <a:bodyPr wrap="square" lIns="0" tIns="0" rIns="0" bIns="0" rtlCol="0" anchor="t" anchorCtr="0">
            <a:noAutofit/>
          </a:bodyPr>
          <a:p>
            <a:pPr algn="just">
              <a:lnSpc>
                <a:spcPct val="150000"/>
              </a:lnSpc>
              <a:spcBef>
                <a:spcPct val="0"/>
              </a:spcBef>
              <a:spcAft>
                <a:spcPct val="0"/>
              </a:spcAft>
            </a:pPr>
            <a:r>
              <a:rPr lang="zh-CN" altLang="en-US" sz="9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从2007年到2019年，house房价</a:t>
            </a:r>
            <a:r>
              <a:rPr lang="zh-CN" altLang="en-US" sz="9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逐年上升且波动大</a:t>
            </a:r>
            <a:r>
              <a:rPr lang="zh-CN" altLang="en-US" sz="9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，unit房价</a:t>
            </a:r>
            <a:r>
              <a:rPr lang="zh-CN" altLang="en-US" sz="9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平稳，增长幅度小</a:t>
            </a:r>
            <a:r>
              <a:rPr lang="zh-CN" altLang="en-US" sz="9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9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1" name="矩形 30"/>
          <p:cNvSpPr/>
          <p:nvPr>
            <p:custDataLst>
              <p:tags r:id="rId4"/>
            </p:custDataLst>
          </p:nvPr>
        </p:nvSpPr>
        <p:spPr>
          <a:xfrm>
            <a:off x="5786016" y="1095008"/>
            <a:ext cx="3272778" cy="276638"/>
          </a:xfrm>
          <a:prstGeom prst="rect">
            <a:avLst/>
          </a:prstGeom>
          <a:noFill/>
        </p:spPr>
        <p:txBody>
          <a:bodyPr wrap="square" lIns="0" tIns="0" rIns="0" bIns="0" rtlCol="0" anchor="ctr" anchorCtr="0">
            <a:noAutofit/>
          </a:bodyPr>
          <a:p>
            <a:pPr algn="just">
              <a:spcBef>
                <a:spcPct val="0"/>
              </a:spcBef>
              <a:spcAft>
                <a:spcPct val="0"/>
              </a:spcAft>
            </a:pPr>
            <a:r>
              <a:rPr lang="zh-CN" altLang="en-US" sz="1350" b="1" dirty="0">
                <a:solidFill>
                  <a:schemeClr val="accent1"/>
                </a:solidFill>
                <a:latin typeface="微软雅黑" panose="020B0503020204020204" pitchFamily="34" charset="-122"/>
                <a:ea typeface="微软雅黑" panose="020B0503020204020204" pitchFamily="34" charset="-122"/>
                <a:cs typeface="+mn-ea"/>
              </a:rPr>
              <a:t>月度平均房价趋势分析</a:t>
            </a:r>
            <a:endParaRPr lang="zh-CN" altLang="en-US" sz="1350" b="1" dirty="0">
              <a:solidFill>
                <a:schemeClr val="accent1"/>
              </a:solidFill>
              <a:latin typeface="微软雅黑" panose="020B0503020204020204" pitchFamily="34" charset="-122"/>
              <a:ea typeface="微软雅黑" panose="020B0503020204020204" pitchFamily="34" charset="-122"/>
              <a:cs typeface="+mn-ea"/>
            </a:endParaRPr>
          </a:p>
        </p:txBody>
      </p:sp>
      <p:sp>
        <p:nvSpPr>
          <p:cNvPr id="33" name="矩形 32"/>
          <p:cNvSpPr/>
          <p:nvPr>
            <p:custDataLst>
              <p:tags r:id="rId5"/>
            </p:custDataLst>
          </p:nvPr>
        </p:nvSpPr>
        <p:spPr>
          <a:xfrm>
            <a:off x="5786016" y="2276439"/>
            <a:ext cx="3272603" cy="496993"/>
          </a:xfrm>
          <a:prstGeom prst="rect">
            <a:avLst/>
          </a:prstGeom>
          <a:noFill/>
        </p:spPr>
        <p:txBody>
          <a:bodyPr wrap="square" lIns="0" tIns="0" rIns="0" bIns="0" rtlCol="0" anchor="t" anchorCtr="0">
            <a:noAutofit/>
          </a:bodyPr>
          <a:p>
            <a:pPr algn="just">
              <a:lnSpc>
                <a:spcPct val="150000"/>
              </a:lnSpc>
              <a:spcBef>
                <a:spcPct val="0"/>
              </a:spcBef>
              <a:spcAft>
                <a:spcPct val="0"/>
              </a:spcAft>
            </a:pPr>
            <a:r>
              <a:rPr lang="zh-CN" altLang="en-US" sz="90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house价格中位数高于unit，</a:t>
            </a:r>
            <a:r>
              <a:rPr lang="zh-CN" altLang="en-US" sz="90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价格分布更广</a:t>
            </a:r>
            <a:r>
              <a:rPr lang="zh-CN" altLang="en-US" sz="90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，unit价格集中于较低范围，</a:t>
            </a:r>
            <a:r>
              <a:rPr lang="zh-CN" altLang="en-US" sz="90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离散性小</a:t>
            </a:r>
            <a:r>
              <a:rPr lang="zh-CN" altLang="en-US" sz="90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90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4" name="矩形 33"/>
          <p:cNvSpPr/>
          <p:nvPr>
            <p:custDataLst>
              <p:tags r:id="rId6"/>
            </p:custDataLst>
          </p:nvPr>
        </p:nvSpPr>
        <p:spPr>
          <a:xfrm>
            <a:off x="5785539" y="1991694"/>
            <a:ext cx="3272778" cy="276638"/>
          </a:xfrm>
          <a:prstGeom prst="rect">
            <a:avLst/>
          </a:prstGeom>
          <a:noFill/>
        </p:spPr>
        <p:txBody>
          <a:bodyPr wrap="square" lIns="0" tIns="0" rIns="0" bIns="0" rtlCol="0" anchor="ctr" anchorCtr="0">
            <a:noAutofit/>
          </a:bodyPr>
          <a:p>
            <a:pPr algn="just">
              <a:spcBef>
                <a:spcPct val="0"/>
              </a:spcBef>
              <a:spcAft>
                <a:spcPct val="0"/>
              </a:spcAft>
            </a:pPr>
            <a:r>
              <a:rPr lang="zh-CN" altLang="en-US" sz="1350" b="1">
                <a:solidFill>
                  <a:schemeClr val="accent1"/>
                </a:solidFill>
                <a:latin typeface="微软雅黑" panose="020B0503020204020204" pitchFamily="34" charset="-122"/>
                <a:ea typeface="微软雅黑" panose="020B0503020204020204" pitchFamily="34" charset="-122"/>
                <a:cs typeface="+mn-ea"/>
              </a:rPr>
              <a:t>不同类型房产价格分布</a:t>
            </a:r>
            <a:endParaRPr lang="zh-CN" altLang="en-US" sz="1350" b="1">
              <a:solidFill>
                <a:schemeClr val="accent1"/>
              </a:solidFill>
              <a:latin typeface="微软雅黑" panose="020B0503020204020204" pitchFamily="34" charset="-122"/>
              <a:ea typeface="微软雅黑" panose="020B0503020204020204" pitchFamily="34" charset="-122"/>
              <a:cs typeface="+mn-ea"/>
            </a:endParaRPr>
          </a:p>
        </p:txBody>
      </p:sp>
      <p:sp>
        <p:nvSpPr>
          <p:cNvPr id="36" name="矩形 35"/>
          <p:cNvSpPr/>
          <p:nvPr>
            <p:custDataLst>
              <p:tags r:id="rId7"/>
            </p:custDataLst>
          </p:nvPr>
        </p:nvSpPr>
        <p:spPr>
          <a:xfrm>
            <a:off x="5785539" y="3181711"/>
            <a:ext cx="3272603" cy="496993"/>
          </a:xfrm>
          <a:prstGeom prst="rect">
            <a:avLst/>
          </a:prstGeom>
          <a:noFill/>
        </p:spPr>
        <p:txBody>
          <a:bodyPr wrap="square" lIns="0" tIns="0" rIns="0" bIns="0" rtlCol="0" anchor="t" anchorCtr="0">
            <a:noAutofit/>
          </a:bodyPr>
          <a:p>
            <a:pPr algn="just">
              <a:lnSpc>
                <a:spcPct val="150000"/>
              </a:lnSpc>
              <a:spcBef>
                <a:spcPct val="0"/>
              </a:spcBef>
              <a:spcAft>
                <a:spcPct val="0"/>
              </a:spcAft>
            </a:pPr>
            <a:r>
              <a:rPr lang="zh-CN" altLang="en-US" sz="9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卧室数量增加，房价</a:t>
            </a:r>
            <a:r>
              <a:rPr lang="zh-CN" altLang="en-US" sz="9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总体上升</a:t>
            </a:r>
            <a:r>
              <a:rPr lang="zh-CN" altLang="en-US" sz="9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，house价格增幅更显著，高卧室数量房产价格离散性大。</a:t>
            </a:r>
            <a:endParaRPr lang="zh-CN" altLang="en-US" sz="9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7" name="矩形 36"/>
          <p:cNvSpPr/>
          <p:nvPr>
            <p:custDataLst>
              <p:tags r:id="rId8"/>
            </p:custDataLst>
          </p:nvPr>
        </p:nvSpPr>
        <p:spPr>
          <a:xfrm>
            <a:off x="5785539" y="2903642"/>
            <a:ext cx="3272778" cy="276638"/>
          </a:xfrm>
          <a:prstGeom prst="rect">
            <a:avLst/>
          </a:prstGeom>
          <a:noFill/>
        </p:spPr>
        <p:txBody>
          <a:bodyPr wrap="square" lIns="0" tIns="0" rIns="0" bIns="0" rtlCol="0" anchor="ctr" anchorCtr="0">
            <a:noAutofit/>
          </a:bodyPr>
          <a:p>
            <a:pPr algn="just">
              <a:spcBef>
                <a:spcPct val="0"/>
              </a:spcBef>
              <a:spcAft>
                <a:spcPct val="0"/>
              </a:spcAft>
            </a:pPr>
            <a:r>
              <a:rPr lang="zh-CN" altLang="en-US" sz="1350" b="1">
                <a:solidFill>
                  <a:schemeClr val="accent1"/>
                </a:solidFill>
                <a:latin typeface="微软雅黑" panose="020B0503020204020204" pitchFamily="34" charset="-122"/>
                <a:ea typeface="微软雅黑" panose="020B0503020204020204" pitchFamily="34" charset="-122"/>
                <a:cs typeface="+mn-ea"/>
              </a:rPr>
              <a:t>卧室数量与房价关系</a:t>
            </a:r>
            <a:endParaRPr lang="zh-CN" altLang="en-US" sz="1350" b="1">
              <a:solidFill>
                <a:schemeClr val="accent1"/>
              </a:solidFill>
              <a:latin typeface="微软雅黑" panose="020B0503020204020204" pitchFamily="34" charset="-122"/>
              <a:ea typeface="微软雅黑" panose="020B0503020204020204" pitchFamily="34" charset="-122"/>
              <a:cs typeface="+mn-ea"/>
            </a:endParaRPr>
          </a:p>
        </p:txBody>
      </p:sp>
      <p:sp>
        <p:nvSpPr>
          <p:cNvPr id="39" name="矩形 38"/>
          <p:cNvSpPr/>
          <p:nvPr>
            <p:custDataLst>
              <p:tags r:id="rId9"/>
            </p:custDataLst>
          </p:nvPr>
        </p:nvSpPr>
        <p:spPr>
          <a:xfrm>
            <a:off x="5786970" y="4086982"/>
            <a:ext cx="3272603" cy="496993"/>
          </a:xfrm>
          <a:prstGeom prst="rect">
            <a:avLst/>
          </a:prstGeom>
          <a:noFill/>
        </p:spPr>
        <p:txBody>
          <a:bodyPr wrap="square" lIns="0" tIns="0" rIns="0" bIns="0" rtlCol="0" anchor="t" anchorCtr="0">
            <a:noAutofit/>
          </a:bodyPr>
          <a:p>
            <a:pPr algn="just">
              <a:lnSpc>
                <a:spcPct val="150000"/>
              </a:lnSpc>
              <a:spcBef>
                <a:spcPct val="0"/>
              </a:spcBef>
              <a:spcAft>
                <a:spcPct val="0"/>
              </a:spcAft>
            </a:pPr>
            <a:r>
              <a:rPr lang="zh-CN" altLang="en-US" sz="90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house房价季节性</a:t>
            </a:r>
            <a:r>
              <a:rPr lang="zh-CN" altLang="en-US" sz="90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波动明显</a:t>
            </a:r>
            <a:r>
              <a:rPr lang="zh-CN" altLang="en-US" sz="90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，3月和11月为高峰；unit房价变化</a:t>
            </a:r>
            <a:r>
              <a:rPr lang="zh-CN" altLang="en-US" sz="90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平稳</a:t>
            </a:r>
            <a:r>
              <a:rPr lang="zh-CN" altLang="en-US" sz="90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，无明显季节性特征。</a:t>
            </a:r>
            <a:endParaRPr lang="zh-CN" altLang="en-US" sz="90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0" name="矩形 39"/>
          <p:cNvSpPr/>
          <p:nvPr>
            <p:custDataLst>
              <p:tags r:id="rId10"/>
            </p:custDataLst>
          </p:nvPr>
        </p:nvSpPr>
        <p:spPr>
          <a:xfrm>
            <a:off x="5786493" y="3798421"/>
            <a:ext cx="3272777" cy="276638"/>
          </a:xfrm>
          <a:prstGeom prst="rect">
            <a:avLst/>
          </a:prstGeom>
          <a:noFill/>
        </p:spPr>
        <p:txBody>
          <a:bodyPr wrap="square" lIns="0" tIns="0" rIns="0" bIns="0" rtlCol="0" anchor="ctr" anchorCtr="0">
            <a:noAutofit/>
          </a:bodyPr>
          <a:p>
            <a:pPr algn="just">
              <a:spcBef>
                <a:spcPct val="0"/>
              </a:spcBef>
              <a:spcAft>
                <a:spcPct val="0"/>
              </a:spcAft>
            </a:pPr>
            <a:r>
              <a:rPr lang="zh-CN" altLang="en-US" sz="1350" b="1">
                <a:solidFill>
                  <a:schemeClr val="accent1"/>
                </a:solidFill>
                <a:latin typeface="微软雅黑" panose="020B0503020204020204" pitchFamily="34" charset="-122"/>
                <a:ea typeface="微软雅黑" panose="020B0503020204020204" pitchFamily="34" charset="-122"/>
                <a:cs typeface="+mn-ea"/>
              </a:rPr>
              <a:t>房价季节性模式分析</a:t>
            </a:r>
            <a:endParaRPr lang="zh-CN" altLang="en-US" sz="1350" b="1">
              <a:solidFill>
                <a:schemeClr val="accent1"/>
              </a:solidFill>
              <a:latin typeface="微软雅黑" panose="020B0503020204020204" pitchFamily="34" charset="-122"/>
              <a:ea typeface="微软雅黑" panose="020B0503020204020204" pitchFamily="34" charset="-122"/>
              <a:cs typeface="+mn-ea"/>
            </a:endParaRPr>
          </a:p>
        </p:txBody>
      </p:sp>
      <mc:AlternateContent xmlns:mc="http://schemas.openxmlformats.org/markup-compatibility/2006" xmlns:p14="http://schemas.microsoft.com/office/powerpoint/2010/main">
        <mc:Choice Requires="p14">
          <p:contentPart r:id="rId11" p14:bwMode="auto">
            <p14:nvContentPartPr>
              <p14:cNvPr id="5" name="墨迹 4"/>
              <p14:cNvContentPartPr/>
              <p14:nvPr/>
            </p14:nvContentPartPr>
            <p14:xfrm>
              <a:off x="2887504" y="1655921"/>
              <a:ext cx="86201" cy="257651"/>
            </p14:xfrm>
          </p:contentPart>
        </mc:Choice>
        <mc:Fallback xmlns="">
          <p:pic>
            <p:nvPicPr>
              <p:cNvPr id="5" name="墨迹 4"/>
            </p:nvPicPr>
            <p:blipFill>
              <a:blip r:embed="rId12"/>
            </p:blipFill>
            <p:spPr>
              <a:xfrm>
                <a:off x="2887504" y="1655921"/>
                <a:ext cx="86201" cy="257651"/>
              </a:xfrm>
              <a:prstGeom prst="rect"/>
            </p:spPr>
          </p:pic>
        </mc:Fallback>
      </mc:AlternateContent>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5" name="文本框 37"/>
          <p:cNvSpPr txBox="1"/>
          <p:nvPr/>
        </p:nvSpPr>
        <p:spPr>
          <a:xfrm>
            <a:off x="919007" y="173649"/>
            <a:ext cx="1525270" cy="372110"/>
          </a:xfrm>
          <a:prstGeom prst="rect">
            <a:avLst/>
          </a:prstGeom>
          <a:noFill/>
        </p:spPr>
        <p:txBody>
          <a:bodyPr wrap="none" lIns="96434" tIns="48216" rIns="96434" bIns="48216" rtlCol="0">
            <a:spAutoFit/>
          </a:bodyPr>
          <a:p>
            <a:pPr algn="l"/>
            <a:r>
              <a:rPr lang="zh-CN" altLang="en-US" b="1" spc="300" dirty="0" smtClean="0">
                <a:latin typeface="微软雅黑" panose="020B0503020204020204" pitchFamily="34" charset="-122"/>
                <a:ea typeface="微软雅黑" panose="020B0503020204020204" pitchFamily="34" charset="-122"/>
                <a:cs typeface="汉仪雅酷黑 75W" panose="020B0804020202020204" charset="-122"/>
                <a:sym typeface="Arial" panose="020B0604020202020204" pitchFamily="34" charset="0"/>
              </a:rPr>
              <a:t>平稳性检验</a:t>
            </a:r>
            <a:endParaRPr lang="zh-CN" altLang="en-US" b="1" spc="300" dirty="0" smtClean="0">
              <a:latin typeface="微软雅黑" panose="020B0503020204020204" pitchFamily="34" charset="-122"/>
              <a:ea typeface="微软雅黑" panose="020B0503020204020204" pitchFamily="34" charset="-122"/>
              <a:cs typeface="汉仪雅酷黑 75W" panose="020B0804020202020204" charset="-122"/>
              <a:sym typeface="Arial" panose="020B0604020202020204" pitchFamily="34" charset="0"/>
            </a:endParaRPr>
          </a:p>
        </p:txBody>
      </p:sp>
      <p:grpSp>
        <p:nvGrpSpPr>
          <p:cNvPr id="6" name="组合 5"/>
          <p:cNvGrpSpPr/>
          <p:nvPr/>
        </p:nvGrpSpPr>
        <p:grpSpPr>
          <a:xfrm>
            <a:off x="458820" y="258462"/>
            <a:ext cx="391287" cy="204749"/>
            <a:chOff x="2789646" y="-737419"/>
            <a:chExt cx="926165" cy="484632"/>
          </a:xfrm>
        </p:grpSpPr>
        <p:sp>
          <p:nvSpPr>
            <p:cNvPr id="7" name="燕尾形 6"/>
            <p:cNvSpPr/>
            <p:nvPr/>
          </p:nvSpPr>
          <p:spPr>
            <a:xfrm>
              <a:off x="2789646" y="-737419"/>
              <a:ext cx="484632" cy="484632"/>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solidFill>
                  <a:schemeClr val="tx1"/>
                </a:solidFill>
                <a:latin typeface="汉仪雅酷黑 75W" panose="020B0804020202020204" charset="-122"/>
                <a:ea typeface="汉仪雅酷黑 75W" panose="020B0804020202020204" charset="-122"/>
              </a:endParaRPr>
            </a:p>
          </p:txBody>
        </p:sp>
        <p:sp>
          <p:nvSpPr>
            <p:cNvPr id="8" name="燕尾形 7"/>
            <p:cNvSpPr/>
            <p:nvPr/>
          </p:nvSpPr>
          <p:spPr>
            <a:xfrm>
              <a:off x="3231179" y="-737419"/>
              <a:ext cx="484632" cy="484632"/>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solidFill>
                  <a:schemeClr val="tx1"/>
                </a:solidFill>
                <a:latin typeface="汉仪雅酷黑 75W" panose="020B0804020202020204" charset="-122"/>
                <a:ea typeface="汉仪雅酷黑 75W" panose="020B0804020202020204" charset="-122"/>
              </a:endParaRPr>
            </a:p>
          </p:txBody>
        </p:sp>
      </p:grpSp>
      <p:sp>
        <p:nvSpPr>
          <p:cNvPr id="17" name="文本框 16"/>
          <p:cNvSpPr txBox="1"/>
          <p:nvPr/>
        </p:nvSpPr>
        <p:spPr>
          <a:xfrm>
            <a:off x="380048" y="762714"/>
            <a:ext cx="3810000" cy="460375"/>
          </a:xfrm>
          <a:prstGeom prst="rect">
            <a:avLst/>
          </a:prstGeom>
        </p:spPr>
        <p:txBody>
          <a:bodyPr>
            <a:spAutoFit/>
          </a:bodyPr>
          <a:p>
            <a:pPr marL="0" indent="0"/>
            <a:r>
              <a:rPr lang="en-US" altLang="zh-CN" sz="1200" b="0" i="0">
                <a:solidFill>
                  <a:srgbClr val="333333"/>
                </a:solidFill>
                <a:latin typeface="微软雅黑" panose="020B0503020204020204" pitchFamily="34" charset="-122"/>
                <a:ea typeface="微软雅黑" panose="020B0503020204020204" pitchFamily="34" charset="-122"/>
                <a:cs typeface="微软雅黑" panose="020B0503020204020204" pitchFamily="34" charset="-122"/>
              </a:rPr>
              <a:t>AR/MA </a:t>
            </a:r>
            <a:r>
              <a:rPr lang="zh-CN" altLang="en-US" sz="1200" b="0" i="0">
                <a:solidFill>
                  <a:srgbClr val="333333"/>
                </a:solidFill>
                <a:latin typeface="微软雅黑" panose="020B0503020204020204" pitchFamily="34" charset="-122"/>
                <a:ea typeface="微软雅黑" panose="020B0503020204020204" pitchFamily="34" charset="-122"/>
                <a:cs typeface="微软雅黑" panose="020B0503020204020204" pitchFamily="34" charset="-122"/>
              </a:rPr>
              <a:t>模型要求时间序列是平稳的。可以使用</a:t>
            </a:r>
            <a:r>
              <a:rPr lang="zh-CN" altLang="en-US" sz="1200" b="0" i="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 </a:t>
            </a:r>
            <a:r>
              <a:rPr lang="en-US" altLang="zh-CN" sz="1200" b="0" i="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ADF</a:t>
            </a:r>
            <a:r>
              <a:rPr lang="zh-CN" altLang="en-US" sz="1200" b="0" i="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200" b="0" i="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Augmented Dickey-Fuller</a:t>
            </a:r>
            <a:r>
              <a:rPr lang="zh-CN" altLang="en-US" sz="1200" b="0" i="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）检验</a:t>
            </a:r>
            <a:r>
              <a:rPr lang="zh-CN" altLang="en-US" sz="1200" b="0" i="0">
                <a:solidFill>
                  <a:srgbClr val="333333"/>
                </a:solidFill>
                <a:latin typeface="微软雅黑" panose="020B0503020204020204" pitchFamily="34" charset="-122"/>
                <a:ea typeface="微软雅黑" panose="020B0503020204020204" pitchFamily="34" charset="-122"/>
                <a:cs typeface="微软雅黑" panose="020B0503020204020204" pitchFamily="34" charset="-122"/>
              </a:rPr>
              <a:t> 来检查平稳性。</a:t>
            </a:r>
            <a:endParaRPr lang="zh-CN" altLang="en-US" sz="1200" b="0" i="0">
              <a:solidFill>
                <a:srgbClr val="333333"/>
              </a:soli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19" name="图片 18" descr="屏幕截图 2024-12-20 201233"/>
          <p:cNvPicPr>
            <a:picLocks noChangeAspect="1"/>
          </p:cNvPicPr>
          <p:nvPr/>
        </p:nvPicPr>
        <p:blipFill>
          <a:blip r:embed="rId2"/>
          <a:stretch>
            <a:fillRect/>
          </a:stretch>
        </p:blipFill>
        <p:spPr>
          <a:xfrm>
            <a:off x="420053" y="1448276"/>
            <a:ext cx="4227195" cy="2943701"/>
          </a:xfrm>
          <a:prstGeom prst="rect">
            <a:avLst/>
          </a:prstGeom>
        </p:spPr>
      </p:pic>
      <p:sp>
        <p:nvSpPr>
          <p:cNvPr id="20" name="文本框 19"/>
          <p:cNvSpPr txBox="1"/>
          <p:nvPr>
            <p:custDataLst>
              <p:tags r:id="rId3"/>
            </p:custDataLst>
          </p:nvPr>
        </p:nvSpPr>
        <p:spPr>
          <a:xfrm>
            <a:off x="4788694" y="730091"/>
            <a:ext cx="3967163" cy="4030028"/>
          </a:xfrm>
          <a:prstGeom prst="rect">
            <a:avLst/>
          </a:prstGeom>
          <a:noFill/>
        </p:spPr>
        <p:txBody>
          <a:bodyPr vert="horz" lIns="67500" tIns="35100" rIns="67500" bIns="35100" rtlCol="0" anchor="ctr">
            <a:normAutofit/>
          </a:bodyPr>
          <a:lstStyle>
            <a:lvl1pPr marL="285750" indent="-285750" fontAlgn="auto">
              <a:lnSpc>
                <a:spcPct val="150000"/>
              </a:lnSpc>
              <a:spcBef>
                <a:spcPts val="0"/>
              </a:spcBef>
              <a:spcAft>
                <a:spcPts val="800"/>
              </a:spcAft>
              <a:buFont typeface="+mj-ea"/>
              <a:buAutoNum type="ea1JpnChsDbPeriod"/>
              <a:defRPr sz="1100" u="none" strike="noStrike" cap="none" spc="150" normalizeH="0" baseline="0">
                <a:solidFill>
                  <a:schemeClr val="tx1">
                    <a:lumMod val="95000"/>
                    <a:lumOff val="5000"/>
                  </a:schemeClr>
                </a:solidFill>
                <a:uFillTx/>
                <a:latin typeface="微软雅黑 Light" panose="020B0502040204020203" pitchFamily="34" charset="-122"/>
                <a:ea typeface="微软雅黑 Light" panose="020B0502040204020203" pitchFamily="34" charset="-122"/>
              </a:defRPr>
            </a:lvl1pPr>
            <a:lvl2pPr marL="685800" indent="-228600" fontAlgn="auto">
              <a:lnSpc>
                <a:spcPct val="130000"/>
              </a:lnSpc>
              <a:spcBef>
                <a:spcPts val="0"/>
              </a:spcBef>
              <a:spcAft>
                <a:spcPts val="1000"/>
              </a:spcAft>
              <a:buFont typeface="Arial" panose="020B0604020202020204" pitchFamily="34" charset="0"/>
              <a:buChar char="•"/>
              <a:tabLst>
                <a:tab pos="1609725" algn="l"/>
              </a:tabLst>
              <a:defRPr sz="1600" u="none" strike="noStrike" cap="none" spc="150" normalizeH="0" baseline="0">
                <a:uFillTx/>
                <a:latin typeface="微软雅黑" panose="020B0503020204020204" pitchFamily="34" charset="-122"/>
                <a:ea typeface="微软雅黑" panose="020B0503020204020204" pitchFamily="34" charset="-122"/>
              </a:defRPr>
            </a:lvl2pPr>
            <a:lvl3pPr marL="11430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微软雅黑" panose="020B0503020204020204" pitchFamily="34" charset="-122"/>
                <a:ea typeface="微软雅黑" panose="020B0503020204020204" pitchFamily="34" charset="-122"/>
              </a:defRPr>
            </a:lvl3pPr>
            <a:lvl4pPr marL="16002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微软雅黑" panose="020B0503020204020204" pitchFamily="34" charset="-122"/>
                <a:ea typeface="微软雅黑" panose="020B0503020204020204" pitchFamily="34" charset="-122"/>
              </a:defRPr>
            </a:lvl4pPr>
            <a:lvl5pPr marL="20574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微软雅黑" panose="020B0503020204020204" pitchFamily="34" charset="-122"/>
                <a:ea typeface="微软雅黑" panose="020B0503020204020204" pitchFamily="3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330200" lvl="0" indent="-330200" algn="l">
              <a:lnSpc>
                <a:spcPct val="120000"/>
              </a:lnSpc>
              <a:buClr>
                <a:schemeClr val="tx1">
                  <a:lumMod val="95000"/>
                  <a:lumOff val="5000"/>
                </a:schemeClr>
              </a:buClr>
              <a:buSzPct val="100000"/>
            </a:pPr>
            <a:r>
              <a:rPr lang="zh-CN" altLang="en-US" sz="1350" spc="10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原序列 ADF 检验结果：</a:t>
            </a:r>
            <a:endParaRPr lang="zh-CN" altLang="en-US" sz="1350" spc="10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635000" lvl="1" indent="-304800" algn="l" fontAlgn="ctr">
              <a:lnSpc>
                <a:spcPct val="120000"/>
              </a:lnSpc>
              <a:spcAft>
                <a:spcPts val="800"/>
              </a:spcAft>
              <a:buSzPct val="100000"/>
              <a:buFont typeface="Arial" panose="020B0604020202020204" pitchFamily="34" charset="0"/>
              <a:buChar char="○"/>
            </a:pPr>
            <a:r>
              <a:rPr lang="en-US" altLang="zh-CN" sz="1200" spc="8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Dickey-Fuller = -2.6569，p-value = 0.3027。</a:t>
            </a:r>
            <a:endParaRPr lang="en-US" altLang="zh-CN" sz="1200" spc="8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635000" lvl="1" indent="-304800" algn="l" fontAlgn="ctr">
              <a:lnSpc>
                <a:spcPct val="120000"/>
              </a:lnSpc>
              <a:spcAft>
                <a:spcPts val="800"/>
              </a:spcAft>
              <a:buSzPct val="100000"/>
              <a:buFont typeface="Arial" panose="020B0604020202020204" pitchFamily="34" charset="0"/>
              <a:buChar char="○"/>
            </a:pPr>
            <a:r>
              <a:rPr lang="zh-CN" altLang="en-US" sz="1200" spc="8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解读：</a:t>
            </a:r>
            <a:r>
              <a:rPr lang="zh-CN" altLang="en-US" sz="1200" spc="8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p-value 大于 0.05</a:t>
            </a:r>
            <a:r>
              <a:rPr lang="zh-CN" altLang="en-US" sz="1200" spc="8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，表明原始时间序列</a:t>
            </a:r>
            <a:r>
              <a:rPr lang="zh-CN" altLang="en-US" sz="1200" spc="8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不是平稳</a:t>
            </a:r>
            <a:r>
              <a:rPr lang="zh-CN" altLang="en-US" sz="1200" spc="8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的。这意味着 house 房产的月均价格随时间可能存在趋势或季节性变化，需要进一步处理。</a:t>
            </a:r>
            <a:endParaRPr lang="zh-CN" altLang="en-US" sz="1200" spc="8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330200" lvl="0" indent="-330200" algn="l">
              <a:lnSpc>
                <a:spcPct val="120000"/>
              </a:lnSpc>
              <a:buClr>
                <a:schemeClr val="tx1">
                  <a:lumMod val="95000"/>
                  <a:lumOff val="5000"/>
                </a:schemeClr>
              </a:buClr>
              <a:buSzPct val="100000"/>
            </a:pPr>
            <a:r>
              <a:rPr lang="zh-CN" altLang="en-US" sz="1350" spc="10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差分后的 ADF 检验结果：</a:t>
            </a:r>
            <a:endParaRPr lang="zh-CN" altLang="en-US" sz="1350" spc="10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635000" lvl="1" indent="-304800" algn="l" fontAlgn="ctr">
              <a:lnSpc>
                <a:spcPct val="120000"/>
              </a:lnSpc>
              <a:spcAft>
                <a:spcPts val="800"/>
              </a:spcAft>
              <a:buSzPct val="100000"/>
              <a:buFont typeface="Arial" panose="020B0604020202020204" pitchFamily="34" charset="0"/>
              <a:buChar char="○"/>
            </a:pPr>
            <a:r>
              <a:rPr lang="en-US" altLang="zh-CN" sz="1200" spc="8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Dickey-Fuller = -7.6141，p-value = 0.01。</a:t>
            </a:r>
            <a:endParaRPr lang="en-US" altLang="zh-CN" sz="1200" spc="8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635000" lvl="1" indent="-304800" algn="l" fontAlgn="ctr">
              <a:lnSpc>
                <a:spcPct val="120000"/>
              </a:lnSpc>
              <a:spcAft>
                <a:spcPts val="800"/>
              </a:spcAft>
              <a:buSzPct val="100000"/>
              <a:buFont typeface="Arial" panose="020B0604020202020204" pitchFamily="34" charset="0"/>
              <a:buChar char="○"/>
            </a:pPr>
            <a:r>
              <a:rPr lang="zh-CN" altLang="en-US" sz="1200" spc="8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解读：</a:t>
            </a:r>
            <a:r>
              <a:rPr lang="zh-CN" altLang="en-US" sz="1200" spc="8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p-value 小于 0.05</a:t>
            </a:r>
            <a:r>
              <a:rPr lang="zh-CN" altLang="en-US" sz="1200" spc="8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，表明差分后的时间序列是</a:t>
            </a:r>
            <a:r>
              <a:rPr lang="zh-CN" altLang="en-US" sz="1200" spc="8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平稳</a:t>
            </a:r>
            <a:r>
              <a:rPr lang="zh-CN" altLang="en-US" sz="1200" spc="8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的。通过一阶差分（diff(ts_pt)），成功消除了原序列中的非平稳性（例如趋势），使数据适合进一步的时间序列建模。</a:t>
            </a:r>
            <a:endParaRPr lang="zh-CN" altLang="en-US" sz="1200" spc="8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330200" lvl="1" indent="0" algn="l" fontAlgn="ctr">
              <a:lnSpc>
                <a:spcPct val="120000"/>
              </a:lnSpc>
              <a:spcAft>
                <a:spcPts val="800"/>
              </a:spcAft>
              <a:buSzPct val="100000"/>
              <a:buFont typeface="Arial" panose="020B0604020202020204" pitchFamily="34" charset="0"/>
              <a:buNone/>
            </a:pPr>
            <a:endParaRPr lang="en-US" altLang="zh-CN" sz="1200" spc="8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5" name="文本框 37"/>
          <p:cNvSpPr txBox="1"/>
          <p:nvPr/>
        </p:nvSpPr>
        <p:spPr>
          <a:xfrm>
            <a:off x="919007" y="173649"/>
            <a:ext cx="1525270" cy="372110"/>
          </a:xfrm>
          <a:prstGeom prst="rect">
            <a:avLst/>
          </a:prstGeom>
          <a:noFill/>
        </p:spPr>
        <p:txBody>
          <a:bodyPr wrap="none" lIns="96434" tIns="48216" rIns="96434" bIns="48216" rtlCol="0">
            <a:spAutoFit/>
          </a:bodyPr>
          <a:p>
            <a:pPr algn="l"/>
            <a:r>
              <a:rPr lang="zh-CN" altLang="en-US" b="1" spc="300" dirty="0" smtClean="0">
                <a:latin typeface="微软雅黑" panose="020B0503020204020204" pitchFamily="34" charset="-122"/>
                <a:ea typeface="微软雅黑" panose="020B0503020204020204" pitchFamily="34" charset="-122"/>
                <a:cs typeface="汉仪雅酷黑 75W" panose="020B0804020202020204" charset="-122"/>
                <a:sym typeface="Arial" panose="020B0604020202020204" pitchFamily="34" charset="0"/>
              </a:rPr>
              <a:t>平稳性检验</a:t>
            </a:r>
            <a:endParaRPr lang="zh-CN" altLang="en-US" b="1" spc="300" dirty="0" smtClean="0">
              <a:latin typeface="微软雅黑" panose="020B0503020204020204" pitchFamily="34" charset="-122"/>
              <a:ea typeface="微软雅黑" panose="020B0503020204020204" pitchFamily="34" charset="-122"/>
              <a:cs typeface="汉仪雅酷黑 75W" panose="020B0804020202020204" charset="-122"/>
              <a:sym typeface="Arial" panose="020B0604020202020204" pitchFamily="34" charset="0"/>
            </a:endParaRPr>
          </a:p>
        </p:txBody>
      </p:sp>
      <p:grpSp>
        <p:nvGrpSpPr>
          <p:cNvPr id="6" name="组合 5"/>
          <p:cNvGrpSpPr/>
          <p:nvPr/>
        </p:nvGrpSpPr>
        <p:grpSpPr>
          <a:xfrm>
            <a:off x="458820" y="258462"/>
            <a:ext cx="391287" cy="204749"/>
            <a:chOff x="2789646" y="-737419"/>
            <a:chExt cx="926165" cy="484632"/>
          </a:xfrm>
        </p:grpSpPr>
        <p:sp>
          <p:nvSpPr>
            <p:cNvPr id="7" name="燕尾形 6"/>
            <p:cNvSpPr/>
            <p:nvPr/>
          </p:nvSpPr>
          <p:spPr>
            <a:xfrm>
              <a:off x="2789646" y="-737419"/>
              <a:ext cx="484632" cy="484632"/>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solidFill>
                  <a:schemeClr val="tx1"/>
                </a:solidFill>
                <a:latin typeface="汉仪雅酷黑 75W" panose="020B0804020202020204" charset="-122"/>
                <a:ea typeface="汉仪雅酷黑 75W" panose="020B0804020202020204" charset="-122"/>
              </a:endParaRPr>
            </a:p>
          </p:txBody>
        </p:sp>
        <p:sp>
          <p:nvSpPr>
            <p:cNvPr id="8" name="燕尾形 7"/>
            <p:cNvSpPr/>
            <p:nvPr/>
          </p:nvSpPr>
          <p:spPr>
            <a:xfrm>
              <a:off x="3231179" y="-737419"/>
              <a:ext cx="484632" cy="484632"/>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solidFill>
                  <a:schemeClr val="tx1"/>
                </a:solidFill>
                <a:latin typeface="汉仪雅酷黑 75W" panose="020B0804020202020204" charset="-122"/>
                <a:ea typeface="汉仪雅酷黑 75W" panose="020B0804020202020204" charset="-122"/>
              </a:endParaRPr>
            </a:p>
          </p:txBody>
        </p:sp>
      </p:grpSp>
      <p:sp>
        <p:nvSpPr>
          <p:cNvPr id="17" name="文本框 16"/>
          <p:cNvSpPr txBox="1"/>
          <p:nvPr/>
        </p:nvSpPr>
        <p:spPr>
          <a:xfrm>
            <a:off x="380048" y="762714"/>
            <a:ext cx="3810000" cy="460375"/>
          </a:xfrm>
          <a:prstGeom prst="rect">
            <a:avLst/>
          </a:prstGeom>
        </p:spPr>
        <p:txBody>
          <a:bodyPr>
            <a:spAutoFit/>
          </a:bodyPr>
          <a:p>
            <a:pPr marL="0" indent="0"/>
            <a:r>
              <a:rPr lang="en-US" altLang="zh-CN" sz="1200" b="0" i="0">
                <a:solidFill>
                  <a:srgbClr val="333333"/>
                </a:solidFill>
                <a:latin typeface="微软雅黑" panose="020B0503020204020204" pitchFamily="34" charset="-122"/>
                <a:ea typeface="微软雅黑" panose="020B0503020204020204" pitchFamily="34" charset="-122"/>
                <a:cs typeface="微软雅黑" panose="020B0503020204020204" pitchFamily="34" charset="-122"/>
              </a:rPr>
              <a:t>AR/MA </a:t>
            </a:r>
            <a:r>
              <a:rPr lang="zh-CN" altLang="en-US" sz="1200" b="0" i="0">
                <a:solidFill>
                  <a:srgbClr val="333333"/>
                </a:solidFill>
                <a:latin typeface="微软雅黑" panose="020B0503020204020204" pitchFamily="34" charset="-122"/>
                <a:ea typeface="微软雅黑" panose="020B0503020204020204" pitchFamily="34" charset="-122"/>
                <a:cs typeface="微软雅黑" panose="020B0503020204020204" pitchFamily="34" charset="-122"/>
              </a:rPr>
              <a:t>模型要求时间序列是平稳的。可以使用</a:t>
            </a:r>
            <a:r>
              <a:rPr lang="zh-CN" altLang="en-US" sz="1200" b="0" i="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 </a:t>
            </a:r>
            <a:r>
              <a:rPr lang="en-US" altLang="zh-CN" sz="1200" b="0" i="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ADF</a:t>
            </a:r>
            <a:r>
              <a:rPr lang="zh-CN" altLang="en-US" sz="1200" b="0" i="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200" b="0" i="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Augmented Dickey-Fuller</a:t>
            </a:r>
            <a:r>
              <a:rPr lang="zh-CN" altLang="en-US" sz="1200" b="0" i="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）检验</a:t>
            </a:r>
            <a:r>
              <a:rPr lang="zh-CN" altLang="en-US" sz="1200" b="0" i="0">
                <a:solidFill>
                  <a:srgbClr val="333333"/>
                </a:solidFill>
                <a:latin typeface="微软雅黑" panose="020B0503020204020204" pitchFamily="34" charset="-122"/>
                <a:ea typeface="微软雅黑" panose="020B0503020204020204" pitchFamily="34" charset="-122"/>
                <a:cs typeface="微软雅黑" panose="020B0503020204020204" pitchFamily="34" charset="-122"/>
              </a:rPr>
              <a:t> 来检查平稳性。</a:t>
            </a:r>
            <a:endParaRPr lang="zh-CN" altLang="en-US" sz="1200" b="0" i="0">
              <a:solidFill>
                <a:srgbClr val="333333"/>
              </a:soli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19" name="图片 18" descr="C:/Users/李沅衡/Pictures/Screenshots/屏幕截图 2024-12-20 201758.png屏幕截图 2024-12-20 201758"/>
          <p:cNvPicPr>
            <a:picLocks noChangeAspect="1"/>
          </p:cNvPicPr>
          <p:nvPr/>
        </p:nvPicPr>
        <p:blipFill>
          <a:blip r:embed="rId2"/>
          <a:srcRect t="1774" b="1774"/>
          <a:stretch>
            <a:fillRect/>
          </a:stretch>
        </p:blipFill>
        <p:spPr>
          <a:xfrm>
            <a:off x="420053" y="1448276"/>
            <a:ext cx="4227195" cy="2943701"/>
          </a:xfrm>
          <a:prstGeom prst="rect">
            <a:avLst/>
          </a:prstGeom>
        </p:spPr>
      </p:pic>
      <p:sp>
        <p:nvSpPr>
          <p:cNvPr id="20" name="文本框 19"/>
          <p:cNvSpPr txBox="1"/>
          <p:nvPr>
            <p:custDataLst>
              <p:tags r:id="rId3"/>
            </p:custDataLst>
          </p:nvPr>
        </p:nvSpPr>
        <p:spPr>
          <a:xfrm>
            <a:off x="4788694" y="730091"/>
            <a:ext cx="3967163" cy="4030028"/>
          </a:xfrm>
          <a:prstGeom prst="rect">
            <a:avLst/>
          </a:prstGeom>
          <a:noFill/>
        </p:spPr>
        <p:txBody>
          <a:bodyPr vert="horz" lIns="67500" tIns="35100" rIns="67500" bIns="35100" rtlCol="0" anchor="ctr">
            <a:normAutofit lnSpcReduction="10000"/>
          </a:bodyPr>
          <a:lstStyle>
            <a:lvl1pPr marL="285750" indent="-285750" fontAlgn="auto">
              <a:lnSpc>
                <a:spcPct val="150000"/>
              </a:lnSpc>
              <a:spcBef>
                <a:spcPts val="0"/>
              </a:spcBef>
              <a:spcAft>
                <a:spcPts val="800"/>
              </a:spcAft>
              <a:buFont typeface="+mj-ea"/>
              <a:buAutoNum type="ea1JpnChsDbPeriod"/>
              <a:defRPr sz="1100" u="none" strike="noStrike" cap="none" spc="150" normalizeH="0" baseline="0">
                <a:solidFill>
                  <a:schemeClr val="tx1">
                    <a:lumMod val="95000"/>
                    <a:lumOff val="5000"/>
                  </a:schemeClr>
                </a:solidFill>
                <a:uFillTx/>
                <a:latin typeface="微软雅黑 Light" panose="020B0502040204020203" pitchFamily="34" charset="-122"/>
                <a:ea typeface="微软雅黑 Light" panose="020B0502040204020203" pitchFamily="34" charset="-122"/>
              </a:defRPr>
            </a:lvl1pPr>
            <a:lvl2pPr marL="685800" indent="-228600" fontAlgn="auto">
              <a:lnSpc>
                <a:spcPct val="130000"/>
              </a:lnSpc>
              <a:spcBef>
                <a:spcPts val="0"/>
              </a:spcBef>
              <a:spcAft>
                <a:spcPts val="1000"/>
              </a:spcAft>
              <a:buFont typeface="Arial" panose="020B0604020202020204" pitchFamily="34" charset="0"/>
              <a:buChar char="•"/>
              <a:tabLst>
                <a:tab pos="1609725" algn="l"/>
              </a:tabLst>
              <a:defRPr sz="1600" u="none" strike="noStrike" cap="none" spc="150" normalizeH="0" baseline="0">
                <a:uFillTx/>
                <a:latin typeface="微软雅黑" panose="020B0503020204020204" pitchFamily="34" charset="-122"/>
                <a:ea typeface="微软雅黑" panose="020B0503020204020204" pitchFamily="34" charset="-122"/>
              </a:defRPr>
            </a:lvl2pPr>
            <a:lvl3pPr marL="11430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微软雅黑" panose="020B0503020204020204" pitchFamily="34" charset="-122"/>
                <a:ea typeface="微软雅黑" panose="020B0503020204020204" pitchFamily="34" charset="-122"/>
              </a:defRPr>
            </a:lvl3pPr>
            <a:lvl4pPr marL="16002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微软雅黑" panose="020B0503020204020204" pitchFamily="34" charset="-122"/>
                <a:ea typeface="微软雅黑" panose="020B0503020204020204" pitchFamily="34" charset="-122"/>
              </a:defRPr>
            </a:lvl4pPr>
            <a:lvl5pPr marL="20574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微软雅黑" panose="020B0503020204020204" pitchFamily="34" charset="-122"/>
                <a:ea typeface="微软雅黑" panose="020B0503020204020204" pitchFamily="3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330200" lvl="0" indent="-330200" algn="l">
              <a:lnSpc>
                <a:spcPct val="120000"/>
              </a:lnSpc>
              <a:buClr>
                <a:schemeClr val="tx1">
                  <a:lumMod val="95000"/>
                  <a:lumOff val="5000"/>
                </a:schemeClr>
              </a:buClr>
              <a:buSzPct val="100000"/>
            </a:pPr>
            <a:r>
              <a:rPr lang="zh-CN" altLang="en-US" sz="1350" spc="10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原序列 ADF 检验结果：</a:t>
            </a:r>
            <a:endParaRPr lang="zh-CN" altLang="en-US" sz="1350" spc="10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635000" lvl="1" indent="-304800" algn="l" fontAlgn="ctr">
              <a:lnSpc>
                <a:spcPct val="120000"/>
              </a:lnSpc>
              <a:spcAft>
                <a:spcPts val="800"/>
              </a:spcAft>
              <a:buSzPct val="100000"/>
              <a:buFont typeface="Arial" panose="020B0604020202020204" pitchFamily="34" charset="0"/>
              <a:buChar char="○"/>
            </a:pPr>
            <a:r>
              <a:rPr lang="en-US" altLang="zh-CN" sz="1200" spc="8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Dickey-Fuller = -2.6001，p-value = 0.3266。</a:t>
            </a:r>
            <a:endParaRPr lang="en-US" altLang="zh-CN" sz="1200" spc="8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635000" lvl="1" indent="-304800" algn="l" fontAlgn="ctr">
              <a:lnSpc>
                <a:spcPct val="120000"/>
              </a:lnSpc>
              <a:spcAft>
                <a:spcPts val="800"/>
              </a:spcAft>
              <a:buSzPct val="100000"/>
              <a:buFont typeface="Arial" panose="020B0604020202020204" pitchFamily="34" charset="0"/>
              <a:buChar char="○"/>
            </a:pPr>
            <a:r>
              <a:rPr lang="zh-CN" altLang="en-US" sz="1200" spc="8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解读：与 `house` 类似，</a:t>
            </a:r>
            <a:r>
              <a:rPr lang="zh-CN" altLang="en-US" sz="1200" spc="8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p-value 大于 0.05</a:t>
            </a:r>
            <a:r>
              <a:rPr lang="zh-CN" altLang="en-US" sz="1200" spc="8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，表明 `unit` 房产的原始时间序列也</a:t>
            </a:r>
            <a:r>
              <a:rPr lang="zh-CN" altLang="en-US" sz="1200" spc="8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不是平稳</a:t>
            </a:r>
            <a:r>
              <a:rPr lang="zh-CN" altLang="en-US" sz="1200" spc="8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的。这可能是因为 `unit` 的价格数据同样受趋势或季节性变化影响。</a:t>
            </a:r>
            <a:endParaRPr lang="zh-CN" altLang="en-US" sz="1200" spc="8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330200" lvl="0" indent="-330200" algn="l">
              <a:lnSpc>
                <a:spcPct val="120000"/>
              </a:lnSpc>
              <a:buClr>
                <a:schemeClr val="tx1">
                  <a:lumMod val="95000"/>
                  <a:lumOff val="5000"/>
                </a:schemeClr>
              </a:buClr>
              <a:buSzPct val="100000"/>
            </a:pPr>
            <a:r>
              <a:rPr lang="zh-CN" altLang="en-US" sz="1350" spc="10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差分后的 ADF 检验结果：</a:t>
            </a:r>
            <a:endParaRPr lang="zh-CN" altLang="en-US" sz="1350" spc="10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635000" lvl="1" indent="-304800" algn="l" fontAlgn="ctr">
              <a:lnSpc>
                <a:spcPct val="120000"/>
              </a:lnSpc>
              <a:spcAft>
                <a:spcPts val="800"/>
              </a:spcAft>
              <a:buSzPct val="100000"/>
              <a:buFont typeface="Arial" panose="020B0604020202020204" pitchFamily="34" charset="0"/>
              <a:buChar char="○"/>
            </a:pPr>
            <a:r>
              <a:rPr lang="en-US" altLang="zh-CN" sz="1200" spc="8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Dickey-Fuller = -6.7776，p-value = 0.01。</a:t>
            </a:r>
            <a:r>
              <a:rPr lang="zh-CN" altLang="en-US" sz="1200" spc="8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解读：差分后的时间序列的</a:t>
            </a:r>
            <a:r>
              <a:rPr lang="zh-CN" altLang="en-US" sz="1200" spc="8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 p-value 小于 0.05</a:t>
            </a:r>
            <a:r>
              <a:rPr lang="zh-CN" altLang="en-US" sz="1200" spc="8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，说明序列已经</a:t>
            </a:r>
            <a:r>
              <a:rPr lang="zh-CN" altLang="en-US" sz="1200" spc="8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达到平稳状态</a:t>
            </a:r>
            <a:r>
              <a:rPr lang="zh-CN" altLang="en-US" sz="1200" spc="8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。通过一阶差分去除了非平稳性，为后续建模奠定了基础。</a:t>
            </a:r>
            <a:endParaRPr lang="zh-CN" altLang="en-US" sz="1200" spc="8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330200" lvl="1" indent="0" algn="l" fontAlgn="ctr">
              <a:lnSpc>
                <a:spcPct val="120000"/>
              </a:lnSpc>
              <a:spcAft>
                <a:spcPts val="800"/>
              </a:spcAft>
              <a:buSzPct val="100000"/>
              <a:buFont typeface="Arial" panose="020B0604020202020204" pitchFamily="34" charset="0"/>
              <a:buNone/>
            </a:pPr>
            <a:endParaRPr lang="en-US" altLang="zh-CN" sz="1200" spc="8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5" name="文本框 37"/>
          <p:cNvSpPr txBox="1"/>
          <p:nvPr/>
        </p:nvSpPr>
        <p:spPr>
          <a:xfrm>
            <a:off x="919007" y="173649"/>
            <a:ext cx="1791970" cy="372110"/>
          </a:xfrm>
          <a:prstGeom prst="rect">
            <a:avLst/>
          </a:prstGeom>
          <a:noFill/>
        </p:spPr>
        <p:txBody>
          <a:bodyPr wrap="none" lIns="96434" tIns="48216" rIns="96434" bIns="48216" rtlCol="0">
            <a:spAutoFit/>
          </a:bodyPr>
          <a:p>
            <a:pPr algn="l"/>
            <a:r>
              <a:rPr lang="zh-CN" altLang="en-US" b="1" spc="300" dirty="0" smtClean="0">
                <a:latin typeface="微软雅黑" panose="020B0503020204020204" pitchFamily="34" charset="-122"/>
                <a:ea typeface="微软雅黑" panose="020B0503020204020204" pitchFamily="34" charset="-122"/>
                <a:cs typeface="汉仪雅酷黑 75W" panose="020B0804020202020204" charset="-122"/>
                <a:sym typeface="Arial" panose="020B0604020202020204" pitchFamily="34" charset="0"/>
              </a:rPr>
              <a:t>自相关性分析</a:t>
            </a:r>
            <a:endParaRPr lang="zh-CN" altLang="en-US" b="1" spc="300" dirty="0" smtClean="0">
              <a:latin typeface="微软雅黑" panose="020B0503020204020204" pitchFamily="34" charset="-122"/>
              <a:ea typeface="微软雅黑" panose="020B0503020204020204" pitchFamily="34" charset="-122"/>
              <a:cs typeface="汉仪雅酷黑 75W" panose="020B0804020202020204" charset="-122"/>
              <a:sym typeface="Arial" panose="020B0604020202020204" pitchFamily="34" charset="0"/>
            </a:endParaRPr>
          </a:p>
        </p:txBody>
      </p:sp>
      <p:grpSp>
        <p:nvGrpSpPr>
          <p:cNvPr id="6" name="组合 5"/>
          <p:cNvGrpSpPr/>
          <p:nvPr/>
        </p:nvGrpSpPr>
        <p:grpSpPr>
          <a:xfrm>
            <a:off x="458820" y="258462"/>
            <a:ext cx="391287" cy="204749"/>
            <a:chOff x="2789646" y="-737419"/>
            <a:chExt cx="926165" cy="484632"/>
          </a:xfrm>
        </p:grpSpPr>
        <p:sp>
          <p:nvSpPr>
            <p:cNvPr id="7" name="燕尾形 6"/>
            <p:cNvSpPr/>
            <p:nvPr/>
          </p:nvSpPr>
          <p:spPr>
            <a:xfrm>
              <a:off x="2789646" y="-737419"/>
              <a:ext cx="484632" cy="484632"/>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solidFill>
                  <a:schemeClr val="tx1"/>
                </a:solidFill>
                <a:latin typeface="汉仪雅酷黑 75W" panose="020B0804020202020204" charset="-122"/>
                <a:ea typeface="汉仪雅酷黑 75W" panose="020B0804020202020204" charset="-122"/>
              </a:endParaRPr>
            </a:p>
          </p:txBody>
        </p:sp>
        <p:sp>
          <p:nvSpPr>
            <p:cNvPr id="8" name="燕尾形 7"/>
            <p:cNvSpPr/>
            <p:nvPr/>
          </p:nvSpPr>
          <p:spPr>
            <a:xfrm>
              <a:off x="3231179" y="-737419"/>
              <a:ext cx="484632" cy="484632"/>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solidFill>
                  <a:schemeClr val="tx1"/>
                </a:solidFill>
                <a:latin typeface="汉仪雅酷黑 75W" panose="020B0804020202020204" charset="-122"/>
                <a:ea typeface="汉仪雅酷黑 75W" panose="020B0804020202020204" charset="-122"/>
              </a:endParaRPr>
            </a:p>
          </p:txBody>
        </p:sp>
      </p:grpSp>
      <p:pic>
        <p:nvPicPr>
          <p:cNvPr id="9" name="图片 8"/>
          <p:cNvPicPr>
            <a:picLocks noChangeAspect="1"/>
          </p:cNvPicPr>
          <p:nvPr>
            <p:custDataLst>
              <p:tags r:id="rId2"/>
            </p:custDataLst>
          </p:nvPr>
        </p:nvPicPr>
        <p:blipFill rotWithShape="1">
          <a:blip r:embed="rId3"/>
          <a:srcRect/>
          <a:stretch>
            <a:fillRect/>
          </a:stretch>
        </p:blipFill>
        <p:spPr>
          <a:xfrm>
            <a:off x="457171" y="1143009"/>
            <a:ext cx="3429000" cy="3429019"/>
          </a:xfrm>
          <a:custGeom>
            <a:avLst/>
            <a:gdLst/>
            <a:ahLst/>
            <a:cxnLst>
              <a:cxn ang="3">
                <a:pos x="hc" y="t"/>
              </a:cxn>
              <a:cxn ang="cd2">
                <a:pos x="l" y="vc"/>
              </a:cxn>
              <a:cxn ang="cd4">
                <a:pos x="hc" y="b"/>
              </a:cxn>
              <a:cxn ang="0">
                <a:pos x="r" y="vc"/>
              </a:cxn>
            </a:cxnLst>
            <a:rect l="l" t="t" r="r" b="b"/>
            <a:pathLst>
              <a:path w="7200" h="7200">
                <a:moveTo>
                  <a:pt x="0" y="0"/>
                </a:moveTo>
                <a:lnTo>
                  <a:pt x="7200" y="0"/>
                </a:lnTo>
                <a:lnTo>
                  <a:pt x="7200" y="7200"/>
                </a:lnTo>
                <a:lnTo>
                  <a:pt x="0" y="7200"/>
                </a:lnTo>
                <a:lnTo>
                  <a:pt x="0" y="0"/>
                </a:lnTo>
                <a:close/>
              </a:path>
            </a:pathLst>
          </a:custGeom>
          <a:ln w="177800">
            <a:solidFill>
              <a:srgbClr val="FFFFFF"/>
            </a:solidFill>
          </a:ln>
          <a:effectLst>
            <a:outerShdw blurRad="254000" dir="2700000" algn="ctr" rotWithShape="0">
              <a:srgbClr val="000000">
                <a:alpha val="20000"/>
              </a:srgbClr>
            </a:outerShdw>
          </a:effectLst>
        </p:spPr>
      </p:pic>
      <p:sp>
        <p:nvSpPr>
          <p:cNvPr id="11" name="Title 6"/>
          <p:cNvSpPr txBox="1"/>
          <p:nvPr>
            <p:custDataLst>
              <p:tags r:id="rId4"/>
            </p:custDataLst>
          </p:nvPr>
        </p:nvSpPr>
        <p:spPr>
          <a:xfrm>
            <a:off x="5057775" y="1143009"/>
            <a:ext cx="3629054" cy="1599743"/>
          </a:xfrm>
          <a:prstGeom prst="rect">
            <a:avLst/>
          </a:prstGeom>
          <a:noFill/>
          <a:ln w="3175">
            <a:noFill/>
            <a:prstDash val="dash"/>
          </a:ln>
        </p:spPr>
        <p:txBody>
          <a:bodyPr wrap="square" lIns="47625" tIns="19050" rIns="47625" bIns="19050" anchor="t"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0" lvl="0" indent="0" algn="l" fontAlgn="auto">
              <a:lnSpc>
                <a:spcPct val="120000"/>
              </a:lnSpc>
              <a:spcBef>
                <a:spcPts val="0"/>
              </a:spcBef>
              <a:spcAft>
                <a:spcPts val="800"/>
              </a:spcAft>
              <a:buSzPct val="100000"/>
            </a:pPr>
            <a:r>
              <a:rPr lang="zh-CN" altLang="en-US" sz="1350" spc="10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rPr>
              <a:t>在原始数据部分，ACF 图呈现出</a:t>
            </a:r>
            <a:r>
              <a:rPr lang="zh-CN" altLang="en-US" sz="1350" spc="100">
                <a:ln w="3175">
                  <a:noFill/>
                  <a:prstDash val="dash"/>
                </a:ln>
                <a:solidFill>
                  <a:srgbClr val="FF0000"/>
                </a:solidFill>
                <a:uFillTx/>
                <a:latin typeface="微软雅黑" panose="020B0503020204020204" pitchFamily="34" charset="-122"/>
                <a:ea typeface="微软雅黑" panose="020B0503020204020204" pitchFamily="34" charset="-122"/>
                <a:cs typeface="微软雅黑" panose="020B0503020204020204" pitchFamily="34" charset="-122"/>
              </a:rPr>
              <a:t>缓慢衰减</a:t>
            </a:r>
            <a:r>
              <a:rPr lang="zh-CN" altLang="en-US" sz="1350" spc="10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rPr>
              <a:t>的趋势，表明时间序列具有</a:t>
            </a:r>
            <a:r>
              <a:rPr lang="zh-CN" altLang="en-US" sz="1350" spc="100">
                <a:ln w="3175">
                  <a:noFill/>
                  <a:prstDash val="dash"/>
                </a:ln>
                <a:solidFill>
                  <a:srgbClr val="FF0000"/>
                </a:solidFill>
                <a:uFillTx/>
                <a:latin typeface="微软雅黑" panose="020B0503020204020204" pitchFamily="34" charset="-122"/>
                <a:ea typeface="微软雅黑" panose="020B0503020204020204" pitchFamily="34" charset="-122"/>
                <a:cs typeface="微软雅黑" panose="020B0503020204020204" pitchFamily="34" charset="-122"/>
              </a:rPr>
              <a:t>长期的趋势性或非平稳特性</a:t>
            </a:r>
            <a:r>
              <a:rPr lang="zh-CN" altLang="en-US" sz="1350" spc="10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rPr>
              <a:t>。同时，PACF 图在滞后 1 处显著大于零，但滞后 2 及之后逐渐减弱，初步暗示该序列可能适合使用低阶的 AR 模型。</a:t>
            </a:r>
            <a:endParaRPr lang="zh-CN" altLang="en-US" sz="1350" spc="10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2" name="Title 6"/>
          <p:cNvSpPr txBox="1"/>
          <p:nvPr>
            <p:custDataLst>
              <p:tags r:id="rId5"/>
            </p:custDataLst>
          </p:nvPr>
        </p:nvSpPr>
        <p:spPr>
          <a:xfrm>
            <a:off x="5057775" y="2971360"/>
            <a:ext cx="3629054" cy="1600676"/>
          </a:xfrm>
          <a:prstGeom prst="rect">
            <a:avLst/>
          </a:prstGeom>
          <a:noFill/>
          <a:ln w="3175">
            <a:noFill/>
            <a:prstDash val="dash"/>
          </a:ln>
        </p:spPr>
        <p:txBody>
          <a:bodyPr wrap="square" lIns="47625" tIns="19050" rIns="47625" bIns="19050" anchor="t"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0" lvl="0" indent="0" algn="l" fontAlgn="auto">
              <a:lnSpc>
                <a:spcPct val="120000"/>
              </a:lnSpc>
              <a:spcBef>
                <a:spcPts val="0"/>
              </a:spcBef>
              <a:spcAft>
                <a:spcPts val="800"/>
              </a:spcAft>
              <a:buSzPct val="100000"/>
            </a:pPr>
            <a:r>
              <a:rPr lang="zh-CN" altLang="en-US" sz="1350" spc="10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rPr>
              <a:t>在差分后的部分，ACF 图</a:t>
            </a:r>
            <a:r>
              <a:rPr lang="zh-CN" altLang="en-US" sz="1350" spc="100">
                <a:ln w="3175">
                  <a:noFill/>
                  <a:prstDash val="dash"/>
                </a:ln>
                <a:solidFill>
                  <a:srgbClr val="FF0000"/>
                </a:solidFill>
                <a:uFillTx/>
                <a:latin typeface="微软雅黑" panose="020B0503020204020204" pitchFamily="34" charset="-122"/>
                <a:ea typeface="微软雅黑" panose="020B0503020204020204" pitchFamily="34" charset="-122"/>
                <a:cs typeface="微软雅黑" panose="020B0503020204020204" pitchFamily="34" charset="-122"/>
              </a:rPr>
              <a:t>快速衰减至接近零</a:t>
            </a:r>
            <a:r>
              <a:rPr lang="zh-CN" altLang="en-US" sz="1350" spc="10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rPr>
              <a:t>，表明差分后序列</a:t>
            </a:r>
            <a:r>
              <a:rPr lang="zh-CN" altLang="en-US" sz="1350" spc="100">
                <a:ln w="3175">
                  <a:noFill/>
                  <a:prstDash val="dash"/>
                </a:ln>
                <a:solidFill>
                  <a:srgbClr val="FF0000"/>
                </a:solidFill>
                <a:uFillTx/>
                <a:latin typeface="微软雅黑" panose="020B0503020204020204" pitchFamily="34" charset="-122"/>
                <a:ea typeface="微软雅黑" panose="020B0503020204020204" pitchFamily="34" charset="-122"/>
                <a:cs typeface="微软雅黑" panose="020B0503020204020204" pitchFamily="34" charset="-122"/>
              </a:rPr>
              <a:t>趋于平稳</a:t>
            </a:r>
            <a:r>
              <a:rPr lang="zh-CN" altLang="en-US" sz="1350" spc="10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rPr>
              <a:t>，移除了大部分趋势性或季节性影响。同时，PACF 图显示只有少数滞后点显著，滞后 1 处最为明显，进一步支持了差分后序列适合使用 AR(1) 模型进行建模。</a:t>
            </a:r>
            <a:endParaRPr lang="zh-CN" altLang="en-US" sz="1350" spc="10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5" name="文本框 37"/>
          <p:cNvSpPr txBox="1"/>
          <p:nvPr/>
        </p:nvSpPr>
        <p:spPr>
          <a:xfrm>
            <a:off x="919007" y="173649"/>
            <a:ext cx="1791970" cy="372110"/>
          </a:xfrm>
          <a:prstGeom prst="rect">
            <a:avLst/>
          </a:prstGeom>
          <a:noFill/>
        </p:spPr>
        <p:txBody>
          <a:bodyPr wrap="none" lIns="96434" tIns="48216" rIns="96434" bIns="48216" rtlCol="0">
            <a:spAutoFit/>
          </a:bodyPr>
          <a:p>
            <a:pPr algn="l"/>
            <a:r>
              <a:rPr lang="zh-CN" altLang="en-US" b="1" spc="300" dirty="0" smtClean="0">
                <a:latin typeface="微软雅黑" panose="020B0503020204020204" pitchFamily="34" charset="-122"/>
                <a:ea typeface="微软雅黑" panose="020B0503020204020204" pitchFamily="34" charset="-122"/>
                <a:cs typeface="汉仪雅酷黑 75W" panose="020B0804020202020204" charset="-122"/>
                <a:sym typeface="Arial" panose="020B0604020202020204" pitchFamily="34" charset="0"/>
              </a:rPr>
              <a:t>自相关性分析</a:t>
            </a:r>
            <a:endParaRPr lang="zh-CN" altLang="en-US" b="1" spc="300" dirty="0" smtClean="0">
              <a:latin typeface="微软雅黑" panose="020B0503020204020204" pitchFamily="34" charset="-122"/>
              <a:ea typeface="微软雅黑" panose="020B0503020204020204" pitchFamily="34" charset="-122"/>
              <a:cs typeface="汉仪雅酷黑 75W" panose="020B0804020202020204" charset="-122"/>
              <a:sym typeface="Arial" panose="020B0604020202020204" pitchFamily="34" charset="0"/>
            </a:endParaRPr>
          </a:p>
        </p:txBody>
      </p:sp>
      <p:grpSp>
        <p:nvGrpSpPr>
          <p:cNvPr id="6" name="组合 5"/>
          <p:cNvGrpSpPr/>
          <p:nvPr/>
        </p:nvGrpSpPr>
        <p:grpSpPr>
          <a:xfrm>
            <a:off x="458820" y="258462"/>
            <a:ext cx="391287" cy="204749"/>
            <a:chOff x="2789646" y="-737419"/>
            <a:chExt cx="926165" cy="484632"/>
          </a:xfrm>
        </p:grpSpPr>
        <p:sp>
          <p:nvSpPr>
            <p:cNvPr id="7" name="燕尾形 6"/>
            <p:cNvSpPr/>
            <p:nvPr/>
          </p:nvSpPr>
          <p:spPr>
            <a:xfrm>
              <a:off x="2789646" y="-737419"/>
              <a:ext cx="484632" cy="484632"/>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solidFill>
                  <a:schemeClr val="tx1"/>
                </a:solidFill>
                <a:latin typeface="汉仪雅酷黑 75W" panose="020B0804020202020204" charset="-122"/>
                <a:ea typeface="汉仪雅酷黑 75W" panose="020B0804020202020204" charset="-122"/>
              </a:endParaRPr>
            </a:p>
          </p:txBody>
        </p:sp>
        <p:sp>
          <p:nvSpPr>
            <p:cNvPr id="8" name="燕尾形 7"/>
            <p:cNvSpPr/>
            <p:nvPr/>
          </p:nvSpPr>
          <p:spPr>
            <a:xfrm>
              <a:off x="3231179" y="-737419"/>
              <a:ext cx="484632" cy="484632"/>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solidFill>
                  <a:schemeClr val="tx1"/>
                </a:solidFill>
                <a:latin typeface="汉仪雅酷黑 75W" panose="020B0804020202020204" charset="-122"/>
                <a:ea typeface="汉仪雅酷黑 75W" panose="020B0804020202020204" charset="-122"/>
              </a:endParaRPr>
            </a:p>
          </p:txBody>
        </p:sp>
      </p:grpSp>
      <p:pic>
        <p:nvPicPr>
          <p:cNvPr id="9" name="图片 8" descr="G:/university/大三上/统计与建模/submit/assets/unit-自相关.pngunit-自相关"/>
          <p:cNvPicPr>
            <a:picLocks noChangeAspect="1"/>
          </p:cNvPicPr>
          <p:nvPr>
            <p:custDataLst>
              <p:tags r:id="rId2"/>
            </p:custDataLst>
          </p:nvPr>
        </p:nvPicPr>
        <p:blipFill rotWithShape="1">
          <a:blip r:embed="rId3"/>
          <a:srcRect l="7" r="7"/>
          <a:stretch>
            <a:fillRect/>
          </a:stretch>
        </p:blipFill>
        <p:spPr>
          <a:xfrm>
            <a:off x="457171" y="1143009"/>
            <a:ext cx="3429000" cy="3429019"/>
          </a:xfrm>
          <a:custGeom>
            <a:avLst/>
            <a:gdLst/>
            <a:ahLst/>
            <a:cxnLst>
              <a:cxn ang="3">
                <a:pos x="hc" y="t"/>
              </a:cxn>
              <a:cxn ang="cd2">
                <a:pos x="l" y="vc"/>
              </a:cxn>
              <a:cxn ang="cd4">
                <a:pos x="hc" y="b"/>
              </a:cxn>
              <a:cxn ang="0">
                <a:pos x="r" y="vc"/>
              </a:cxn>
            </a:cxnLst>
            <a:rect l="l" t="t" r="r" b="b"/>
            <a:pathLst>
              <a:path w="7200" h="7200">
                <a:moveTo>
                  <a:pt x="0" y="0"/>
                </a:moveTo>
                <a:lnTo>
                  <a:pt x="7200" y="0"/>
                </a:lnTo>
                <a:lnTo>
                  <a:pt x="7200" y="7200"/>
                </a:lnTo>
                <a:lnTo>
                  <a:pt x="0" y="7200"/>
                </a:lnTo>
                <a:lnTo>
                  <a:pt x="0" y="0"/>
                </a:lnTo>
                <a:close/>
              </a:path>
            </a:pathLst>
          </a:custGeom>
          <a:ln w="177800">
            <a:solidFill>
              <a:srgbClr val="FFFFFF"/>
            </a:solidFill>
          </a:ln>
          <a:effectLst>
            <a:outerShdw blurRad="254000" dir="2700000" algn="ctr" rotWithShape="0">
              <a:srgbClr val="000000">
                <a:alpha val="20000"/>
              </a:srgbClr>
            </a:outerShdw>
          </a:effectLst>
        </p:spPr>
      </p:pic>
      <p:sp>
        <p:nvSpPr>
          <p:cNvPr id="11" name="Title 6"/>
          <p:cNvSpPr txBox="1"/>
          <p:nvPr>
            <p:custDataLst>
              <p:tags r:id="rId4"/>
            </p:custDataLst>
          </p:nvPr>
        </p:nvSpPr>
        <p:spPr>
          <a:xfrm>
            <a:off x="5057775" y="1143009"/>
            <a:ext cx="3629054" cy="1599743"/>
          </a:xfrm>
          <a:prstGeom prst="rect">
            <a:avLst/>
          </a:prstGeom>
          <a:noFill/>
          <a:ln w="3175">
            <a:noFill/>
            <a:prstDash val="dash"/>
          </a:ln>
        </p:spPr>
        <p:txBody>
          <a:bodyPr wrap="square" lIns="47625" tIns="19050" rIns="47625" bIns="19050" anchor="t" anchorCtr="0">
            <a:normAutofit lnSpcReduction="20000"/>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0" lvl="0" indent="0" algn="l" fontAlgn="auto">
              <a:lnSpc>
                <a:spcPct val="120000"/>
              </a:lnSpc>
              <a:spcBef>
                <a:spcPts val="0"/>
              </a:spcBef>
              <a:spcAft>
                <a:spcPts val="800"/>
              </a:spcAft>
              <a:buSzPct val="100000"/>
            </a:pPr>
            <a:r>
              <a:rPr lang="zh-CN" altLang="en-US" sz="1350" spc="10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rPr>
              <a:t>在原始数据部分，ACF 图显示出</a:t>
            </a:r>
            <a:r>
              <a:rPr lang="zh-CN" altLang="en-US" sz="1350" spc="100">
                <a:ln w="3175">
                  <a:noFill/>
                  <a:prstDash val="dash"/>
                </a:ln>
                <a:solidFill>
                  <a:srgbClr val="FF0000"/>
                </a:solidFill>
                <a:uFillTx/>
                <a:latin typeface="微软雅黑" panose="020B0503020204020204" pitchFamily="34" charset="-122"/>
                <a:ea typeface="微软雅黑" panose="020B0503020204020204" pitchFamily="34" charset="-122"/>
                <a:cs typeface="微软雅黑" panose="020B0503020204020204" pitchFamily="34" charset="-122"/>
              </a:rPr>
              <a:t>自相关系数逐步缓慢衰减</a:t>
            </a:r>
            <a:r>
              <a:rPr lang="zh-CN" altLang="en-US" sz="1350" spc="10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rPr>
              <a:t>，表明时间序列存在</a:t>
            </a:r>
            <a:r>
              <a:rPr lang="zh-CN" altLang="en-US" sz="1350" spc="100">
                <a:ln w="3175">
                  <a:noFill/>
                  <a:prstDash val="dash"/>
                </a:ln>
                <a:solidFill>
                  <a:srgbClr val="FF0000"/>
                </a:solidFill>
                <a:uFillTx/>
                <a:latin typeface="微软雅黑" panose="020B0503020204020204" pitchFamily="34" charset="-122"/>
                <a:ea typeface="微软雅黑" panose="020B0503020204020204" pitchFamily="34" charset="-122"/>
                <a:cs typeface="微软雅黑" panose="020B0503020204020204" pitchFamily="34" charset="-122"/>
              </a:rPr>
              <a:t>趋势性或非平稳性</a:t>
            </a:r>
            <a:r>
              <a:rPr lang="zh-CN" altLang="en-US" sz="1350" spc="10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rPr>
              <a:t>。而 PACF 图中滞后 1 处有显著的偏自相关系数，其后逐步减弱，这说明原始序列可能适合低阶的 AR 模型（如 AR(1)），但由于趋势性，原始数据不够平稳，需要进一步差分处理。</a:t>
            </a:r>
            <a:endParaRPr lang="zh-CN" altLang="en-US" sz="1350" spc="10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2" name="Title 6"/>
          <p:cNvSpPr txBox="1"/>
          <p:nvPr>
            <p:custDataLst>
              <p:tags r:id="rId5"/>
            </p:custDataLst>
          </p:nvPr>
        </p:nvSpPr>
        <p:spPr>
          <a:xfrm>
            <a:off x="5057775" y="2971360"/>
            <a:ext cx="3629054" cy="1600676"/>
          </a:xfrm>
          <a:prstGeom prst="rect">
            <a:avLst/>
          </a:prstGeom>
          <a:noFill/>
          <a:ln w="3175">
            <a:noFill/>
            <a:prstDash val="dash"/>
          </a:ln>
        </p:spPr>
        <p:txBody>
          <a:bodyPr wrap="square" lIns="47625" tIns="19050" rIns="47625" bIns="19050" anchor="t" anchorCtr="0">
            <a:normAutofit lnSpcReduction="20000"/>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0" lvl="0" indent="0" algn="l" fontAlgn="auto">
              <a:lnSpc>
                <a:spcPct val="120000"/>
              </a:lnSpc>
              <a:spcBef>
                <a:spcPts val="0"/>
              </a:spcBef>
              <a:spcAft>
                <a:spcPts val="800"/>
              </a:spcAft>
              <a:buSzPct val="100000"/>
            </a:pPr>
            <a:r>
              <a:rPr lang="zh-CN" altLang="en-US" sz="1350" spc="10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rPr>
              <a:t>在差分后的部分，ACF 图中的自相关系数在滞后 1 之后</a:t>
            </a:r>
            <a:r>
              <a:rPr lang="zh-CN" altLang="en-US" sz="1350" spc="100">
                <a:ln w="3175">
                  <a:noFill/>
                  <a:prstDash val="dash"/>
                </a:ln>
                <a:solidFill>
                  <a:srgbClr val="FF0000"/>
                </a:solidFill>
                <a:uFillTx/>
                <a:latin typeface="微软雅黑" panose="020B0503020204020204" pitchFamily="34" charset="-122"/>
                <a:ea typeface="微软雅黑" panose="020B0503020204020204" pitchFamily="34" charset="-122"/>
                <a:cs typeface="微软雅黑" panose="020B0503020204020204" pitchFamily="34" charset="-122"/>
              </a:rPr>
              <a:t>迅速衰减至接近零</a:t>
            </a:r>
            <a:r>
              <a:rPr lang="zh-CN" altLang="en-US" sz="1350" spc="10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rPr>
              <a:t>，表明差分操作成功去除了序列中的趋势性，使时间序列</a:t>
            </a:r>
            <a:r>
              <a:rPr lang="zh-CN" altLang="en-US" sz="1350" spc="100">
                <a:ln w="3175">
                  <a:noFill/>
                  <a:prstDash val="dash"/>
                </a:ln>
                <a:solidFill>
                  <a:srgbClr val="FF0000"/>
                </a:solidFill>
                <a:uFillTx/>
                <a:latin typeface="微软雅黑" panose="020B0503020204020204" pitchFamily="34" charset="-122"/>
                <a:ea typeface="微软雅黑" panose="020B0503020204020204" pitchFamily="34" charset="-122"/>
                <a:cs typeface="微软雅黑" panose="020B0503020204020204" pitchFamily="34" charset="-122"/>
              </a:rPr>
              <a:t>趋于平稳</a:t>
            </a:r>
            <a:r>
              <a:rPr lang="zh-CN" altLang="en-US" sz="1350" spc="10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rPr>
              <a:t>。同时，PACF 图在滞后 1 处的偏自相关系数仍然显著，而其他滞后点接近零，表明差分后的时间序列适合使用 AR(1) 模型进行建模。</a:t>
            </a:r>
            <a:endParaRPr lang="zh-CN" altLang="en-US" sz="1350" spc="10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5" name="文本框 37"/>
          <p:cNvSpPr txBox="1"/>
          <p:nvPr/>
        </p:nvSpPr>
        <p:spPr>
          <a:xfrm>
            <a:off x="919007" y="173649"/>
            <a:ext cx="1791970" cy="372110"/>
          </a:xfrm>
          <a:prstGeom prst="rect">
            <a:avLst/>
          </a:prstGeom>
          <a:noFill/>
        </p:spPr>
        <p:txBody>
          <a:bodyPr wrap="none" lIns="96434" tIns="48216" rIns="96434" bIns="48216" rtlCol="0">
            <a:spAutoFit/>
          </a:bodyPr>
          <a:p>
            <a:pPr algn="l"/>
            <a:r>
              <a:rPr lang="zh-CN" altLang="en-US" b="1" spc="300" dirty="0" smtClean="0">
                <a:latin typeface="微软雅黑" panose="020B0503020204020204" pitchFamily="34" charset="-122"/>
                <a:ea typeface="微软雅黑" panose="020B0503020204020204" pitchFamily="34" charset="-122"/>
                <a:cs typeface="汉仪雅酷黑 75W" panose="020B0804020202020204" charset="-122"/>
                <a:sym typeface="Arial" panose="020B0604020202020204" pitchFamily="34" charset="0"/>
              </a:rPr>
              <a:t>纯随机性检验</a:t>
            </a:r>
            <a:endParaRPr lang="zh-CN" altLang="en-US" b="1" spc="300" dirty="0" smtClean="0">
              <a:latin typeface="微软雅黑" panose="020B0503020204020204" pitchFamily="34" charset="-122"/>
              <a:ea typeface="微软雅黑" panose="020B0503020204020204" pitchFamily="34" charset="-122"/>
              <a:cs typeface="汉仪雅酷黑 75W" panose="020B0804020202020204" charset="-122"/>
              <a:sym typeface="Arial" panose="020B0604020202020204" pitchFamily="34" charset="0"/>
            </a:endParaRPr>
          </a:p>
        </p:txBody>
      </p:sp>
      <p:grpSp>
        <p:nvGrpSpPr>
          <p:cNvPr id="6" name="组合 5"/>
          <p:cNvGrpSpPr/>
          <p:nvPr/>
        </p:nvGrpSpPr>
        <p:grpSpPr>
          <a:xfrm>
            <a:off x="458820" y="258462"/>
            <a:ext cx="391287" cy="204749"/>
            <a:chOff x="2789646" y="-737419"/>
            <a:chExt cx="926165" cy="484632"/>
          </a:xfrm>
        </p:grpSpPr>
        <p:sp>
          <p:nvSpPr>
            <p:cNvPr id="7" name="燕尾形 6"/>
            <p:cNvSpPr/>
            <p:nvPr/>
          </p:nvSpPr>
          <p:spPr>
            <a:xfrm>
              <a:off x="2789646" y="-737419"/>
              <a:ext cx="484632" cy="484632"/>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solidFill>
                  <a:schemeClr val="tx1"/>
                </a:solidFill>
                <a:latin typeface="汉仪雅酷黑 75W" panose="020B0804020202020204" charset="-122"/>
                <a:ea typeface="汉仪雅酷黑 75W" panose="020B0804020202020204" charset="-122"/>
              </a:endParaRPr>
            </a:p>
          </p:txBody>
        </p:sp>
        <p:sp>
          <p:nvSpPr>
            <p:cNvPr id="8" name="燕尾形 7"/>
            <p:cNvSpPr/>
            <p:nvPr/>
          </p:nvSpPr>
          <p:spPr>
            <a:xfrm>
              <a:off x="3231179" y="-737419"/>
              <a:ext cx="484632" cy="484632"/>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solidFill>
                  <a:schemeClr val="tx1"/>
                </a:solidFill>
                <a:latin typeface="汉仪雅酷黑 75W" panose="020B0804020202020204" charset="-122"/>
                <a:ea typeface="汉仪雅酷黑 75W" panose="020B0804020202020204" charset="-122"/>
              </a:endParaRPr>
            </a:p>
          </p:txBody>
        </p:sp>
      </p:grpSp>
      <p:sp>
        <p:nvSpPr>
          <p:cNvPr id="9" name="矩形 8"/>
          <p:cNvSpPr/>
          <p:nvPr userDrawn="1">
            <p:custDataLst>
              <p:tags r:id="rId2"/>
            </p:custDataLst>
          </p:nvPr>
        </p:nvSpPr>
        <p:spPr>
          <a:xfrm>
            <a:off x="219551" y="679609"/>
            <a:ext cx="8704898" cy="4350544"/>
          </a:xfrm>
          <a:prstGeom prst="rect">
            <a:avLst/>
          </a:prstGeom>
          <a:solidFill>
            <a:schemeClr val="l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solidFill>
                <a:schemeClr val="lt1"/>
              </a:solidFill>
              <a:latin typeface="微软雅黑" panose="020B0503020204020204" pitchFamily="34" charset="-122"/>
              <a:ea typeface="微软雅黑" panose="020B0503020204020204" pitchFamily="34" charset="-122"/>
            </a:endParaRPr>
          </a:p>
        </p:txBody>
      </p:sp>
      <p:pic>
        <p:nvPicPr>
          <p:cNvPr id="12" name="图片 11"/>
          <p:cNvPicPr>
            <a:picLocks noChangeAspect="1"/>
          </p:cNvPicPr>
          <p:nvPr>
            <p:custDataLst>
              <p:tags r:id="rId3"/>
            </p:custDataLst>
          </p:nvPr>
        </p:nvPicPr>
        <p:blipFill rotWithShape="1">
          <a:blip r:embed="rId4"/>
          <a:srcRect/>
          <a:stretch>
            <a:fillRect/>
          </a:stretch>
        </p:blipFill>
        <p:spPr>
          <a:xfrm>
            <a:off x="457200" y="1279684"/>
            <a:ext cx="2671286" cy="1692116"/>
          </a:xfrm>
          <a:custGeom>
            <a:avLst/>
            <a:gdLst/>
            <a:ahLst/>
            <a:cxnLst>
              <a:cxn ang="3">
                <a:pos x="hc" y="t"/>
              </a:cxn>
              <a:cxn ang="cd2">
                <a:pos x="l" y="vc"/>
              </a:cxn>
              <a:cxn ang="cd4">
                <a:pos x="hc" y="b"/>
              </a:cxn>
              <a:cxn ang="0">
                <a:pos x="r" y="vc"/>
              </a:cxn>
            </a:cxnLst>
            <a:rect l="l" t="t" r="r" b="b"/>
            <a:pathLst>
              <a:path w="11280" h="2880">
                <a:moveTo>
                  <a:pt x="0" y="0"/>
                </a:moveTo>
                <a:lnTo>
                  <a:pt x="11280" y="0"/>
                </a:lnTo>
                <a:lnTo>
                  <a:pt x="11280" y="2880"/>
                </a:lnTo>
                <a:lnTo>
                  <a:pt x="0" y="2880"/>
                </a:lnTo>
                <a:lnTo>
                  <a:pt x="0" y="0"/>
                </a:lnTo>
                <a:close/>
              </a:path>
            </a:pathLst>
          </a:custGeom>
        </p:spPr>
      </p:pic>
      <p:sp>
        <p:nvSpPr>
          <p:cNvPr id="13" name="Title 6"/>
          <p:cNvSpPr txBox="1"/>
          <p:nvPr>
            <p:custDataLst>
              <p:tags r:id="rId5"/>
            </p:custDataLst>
          </p:nvPr>
        </p:nvSpPr>
        <p:spPr>
          <a:xfrm>
            <a:off x="3310151" y="1600198"/>
            <a:ext cx="5376681" cy="1371600"/>
          </a:xfrm>
          <a:prstGeom prst="rect">
            <a:avLst/>
          </a:prstGeom>
          <a:noFill/>
          <a:ln w="3175">
            <a:noFill/>
            <a:prstDash val="dash"/>
          </a:ln>
        </p:spPr>
        <p:txBody>
          <a:bodyPr wrap="square" lIns="47625" tIns="19050" rIns="47625" bIns="19050" anchor="ctr"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0" lvl="0" indent="0" algn="l" fontAlgn="auto">
              <a:lnSpc>
                <a:spcPct val="120000"/>
              </a:lnSpc>
              <a:spcBef>
                <a:spcPts val="0"/>
              </a:spcBef>
              <a:spcAft>
                <a:spcPts val="800"/>
              </a:spcAft>
              <a:buSzPct val="100000"/>
              <a:buNone/>
            </a:pPr>
            <a:r>
              <a:rPr lang="zh-CN" altLang="en-US" sz="975" spc="4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rPr>
              <a:t>对于房产类型 house 的时间序列，Box-Ljung 检验和 Box-Pierce 检验均显示其</a:t>
            </a:r>
            <a:r>
              <a:rPr lang="zh-CN" altLang="en-US" sz="975" spc="40">
                <a:ln w="3175">
                  <a:noFill/>
                  <a:prstDash val="dash"/>
                </a:ln>
                <a:solidFill>
                  <a:srgbClr val="FF0000"/>
                </a:solidFill>
                <a:uFillTx/>
                <a:latin typeface="微软雅黑" panose="020B0503020204020204" pitchFamily="34" charset="-122"/>
                <a:ea typeface="微软雅黑" panose="020B0503020204020204" pitchFamily="34" charset="-122"/>
                <a:cs typeface="微软雅黑" panose="020B0503020204020204" pitchFamily="34" charset="-122"/>
              </a:rPr>
              <a:t>显著拒绝纯随机性假设（p-value &lt; 2.2e-16）</a:t>
            </a:r>
            <a:r>
              <a:rPr lang="zh-CN" altLang="en-US" sz="975" spc="4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rPr>
              <a:t>。Box-Ljung 检验的统计量为 X2=829.11X^2 = 829.11，而 Box-Pierce 检验为 X2=784.25X^2 = 784.25，这表明 house 的时间序列中</a:t>
            </a:r>
            <a:r>
              <a:rPr lang="zh-CN" altLang="en-US" sz="975" spc="40">
                <a:ln w="3175">
                  <a:noFill/>
                  <a:prstDash val="dash"/>
                </a:ln>
                <a:solidFill>
                  <a:srgbClr val="FF0000"/>
                </a:solidFill>
                <a:uFillTx/>
                <a:latin typeface="微软雅黑" panose="020B0503020204020204" pitchFamily="34" charset="-122"/>
                <a:ea typeface="微软雅黑" panose="020B0503020204020204" pitchFamily="34" charset="-122"/>
                <a:cs typeface="微软雅黑" panose="020B0503020204020204" pitchFamily="34" charset="-122"/>
              </a:rPr>
              <a:t>存在显著的非随机性</a:t>
            </a:r>
            <a:r>
              <a:rPr lang="zh-CN" altLang="en-US" sz="975" spc="4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rPr>
              <a:t>，可能包含趋势或季节性模式。由于 p-value 远小于常见显著性水平（如 0.05），可以确定该序列</a:t>
            </a:r>
            <a:r>
              <a:rPr lang="zh-CN" altLang="en-US" sz="975" spc="40">
                <a:ln w="3175">
                  <a:noFill/>
                  <a:prstDash val="dash"/>
                </a:ln>
                <a:solidFill>
                  <a:srgbClr val="FF0000"/>
                </a:solidFill>
                <a:uFillTx/>
                <a:latin typeface="微软雅黑" panose="020B0503020204020204" pitchFamily="34" charset="-122"/>
                <a:ea typeface="微软雅黑" panose="020B0503020204020204" pitchFamily="34" charset="-122"/>
                <a:cs typeface="微软雅黑" panose="020B0503020204020204" pitchFamily="34" charset="-122"/>
              </a:rPr>
              <a:t>不是由纯随机过程生成的</a:t>
            </a:r>
            <a:r>
              <a:rPr lang="zh-CN" altLang="en-US" sz="975" spc="4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975" spc="4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5" name="Title 6"/>
          <p:cNvSpPr txBox="1"/>
          <p:nvPr>
            <p:custDataLst>
              <p:tags r:id="rId6"/>
            </p:custDataLst>
          </p:nvPr>
        </p:nvSpPr>
        <p:spPr>
          <a:xfrm>
            <a:off x="457169" y="3200411"/>
            <a:ext cx="5367547" cy="1371600"/>
          </a:xfrm>
          <a:prstGeom prst="rect">
            <a:avLst/>
          </a:prstGeom>
          <a:noFill/>
          <a:ln w="3175">
            <a:noFill/>
            <a:prstDash val="dash"/>
          </a:ln>
        </p:spPr>
        <p:txBody>
          <a:bodyPr wrap="square" lIns="47625" tIns="19050" rIns="47625" bIns="19050" anchor="ctr"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0" lvl="0" indent="0" algn="l" fontAlgn="auto">
              <a:lnSpc>
                <a:spcPct val="120000"/>
              </a:lnSpc>
              <a:spcBef>
                <a:spcPts val="0"/>
              </a:spcBef>
              <a:spcAft>
                <a:spcPts val="800"/>
              </a:spcAft>
              <a:buSzPct val="100000"/>
              <a:buNone/>
            </a:pPr>
            <a:r>
              <a:rPr lang="zh-CN" altLang="en-US" sz="975" spc="4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rPr>
              <a:t>对于房产类型 unit 的时间序列，Box-Ljung 检验统计量为 X2=95.675X^2 = 95.675，Box-Pierce 检验统计量为 X2=90.593X^2 = 90.593，</a:t>
            </a:r>
            <a:r>
              <a:rPr lang="zh-CN" altLang="en-US" sz="975" spc="40">
                <a:ln w="3175">
                  <a:noFill/>
                  <a:prstDash val="dash"/>
                </a:ln>
                <a:solidFill>
                  <a:srgbClr val="FF0000"/>
                </a:solidFill>
                <a:uFillTx/>
                <a:latin typeface="微软雅黑" panose="020B0503020204020204" pitchFamily="34" charset="-122"/>
                <a:ea typeface="微软雅黑" panose="020B0503020204020204" pitchFamily="34" charset="-122"/>
                <a:cs typeface="微软雅黑" panose="020B0503020204020204" pitchFamily="34" charset="-122"/>
              </a:rPr>
              <a:t>对应的 p-value 分别为 3.886e-15 和 3.786e-14，均显著小于 0.05</a:t>
            </a:r>
            <a:r>
              <a:rPr lang="zh-CN" altLang="en-US" sz="975" spc="4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rPr>
              <a:t>。这同样表明 unit 的时间序列</a:t>
            </a:r>
            <a:r>
              <a:rPr lang="zh-CN" altLang="en-US" sz="975" spc="40">
                <a:ln w="3175">
                  <a:noFill/>
                  <a:prstDash val="dash"/>
                </a:ln>
                <a:solidFill>
                  <a:srgbClr val="FF0000"/>
                </a:solidFill>
                <a:uFillTx/>
                <a:latin typeface="微软雅黑" panose="020B0503020204020204" pitchFamily="34" charset="-122"/>
                <a:ea typeface="微软雅黑" panose="020B0503020204020204" pitchFamily="34" charset="-122"/>
                <a:cs typeface="微软雅黑" panose="020B0503020204020204" pitchFamily="34" charset="-122"/>
              </a:rPr>
              <a:t>拒绝纯随机性假设</a:t>
            </a:r>
            <a:r>
              <a:rPr lang="zh-CN" altLang="en-US" sz="975" spc="4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rPr>
              <a:t>，但其非随机性程度</a:t>
            </a:r>
            <a:r>
              <a:rPr lang="zh-CN" altLang="en-US" sz="975" spc="40">
                <a:ln w="3175">
                  <a:noFill/>
                  <a:prstDash val="dash"/>
                </a:ln>
                <a:solidFill>
                  <a:srgbClr val="FF0000"/>
                </a:solidFill>
                <a:uFillTx/>
                <a:latin typeface="微软雅黑" panose="020B0503020204020204" pitchFamily="34" charset="-122"/>
                <a:ea typeface="微软雅黑" panose="020B0503020204020204" pitchFamily="34" charset="-122"/>
                <a:cs typeface="微软雅黑" panose="020B0503020204020204" pitchFamily="34" charset="-122"/>
              </a:rPr>
              <a:t>不如 house 显著</a:t>
            </a:r>
            <a:r>
              <a:rPr lang="zh-CN" altLang="en-US" sz="975" spc="4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rPr>
              <a:t>。从检验结果看，unit 的序列可能存在较弱的趋势或其他结构性特征，但依然需要进一步建模来捕捉这些规律。</a:t>
            </a:r>
            <a:endParaRPr lang="zh-CN" altLang="en-US" sz="975" spc="4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16" name="图片 15"/>
          <p:cNvPicPr>
            <a:picLocks noChangeAspect="1"/>
          </p:cNvPicPr>
          <p:nvPr>
            <p:custDataLst>
              <p:tags r:id="rId7"/>
            </p:custDataLst>
          </p:nvPr>
        </p:nvPicPr>
        <p:blipFill rotWithShape="1">
          <a:blip r:embed="rId8"/>
          <a:srcRect/>
          <a:stretch>
            <a:fillRect/>
          </a:stretch>
        </p:blipFill>
        <p:spPr>
          <a:xfrm>
            <a:off x="5938838" y="2917984"/>
            <a:ext cx="2570321" cy="1753553"/>
          </a:xfrm>
          <a:custGeom>
            <a:avLst/>
            <a:gdLst/>
            <a:ahLst/>
            <a:cxnLst>
              <a:cxn ang="3">
                <a:pos x="hc" y="t"/>
              </a:cxn>
              <a:cxn ang="cd2">
                <a:pos x="l" y="vc"/>
              </a:cxn>
              <a:cxn ang="cd4">
                <a:pos x="hc" y="b"/>
              </a:cxn>
              <a:cxn ang="0">
                <a:pos x="r" y="vc"/>
              </a:cxn>
            </a:cxnLst>
            <a:rect l="l" t="t" r="r" b="b"/>
            <a:pathLst>
              <a:path w="11280" h="2880">
                <a:moveTo>
                  <a:pt x="0" y="0"/>
                </a:moveTo>
                <a:lnTo>
                  <a:pt x="11280" y="0"/>
                </a:lnTo>
                <a:lnTo>
                  <a:pt x="11280" y="2880"/>
                </a:lnTo>
                <a:lnTo>
                  <a:pt x="0" y="2880"/>
                </a:lnTo>
                <a:lnTo>
                  <a:pt x="0" y="0"/>
                </a:lnTo>
                <a:close/>
              </a:path>
            </a:pathLst>
          </a:custGeom>
        </p:spPr>
      </p:pic>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5" name="文本框 37"/>
          <p:cNvSpPr txBox="1"/>
          <p:nvPr/>
        </p:nvSpPr>
        <p:spPr>
          <a:xfrm>
            <a:off x="919007" y="173649"/>
            <a:ext cx="2264410" cy="372110"/>
          </a:xfrm>
          <a:prstGeom prst="rect">
            <a:avLst/>
          </a:prstGeom>
          <a:noFill/>
        </p:spPr>
        <p:txBody>
          <a:bodyPr wrap="none" lIns="96434" tIns="48216" rIns="96434" bIns="48216" rtlCol="0">
            <a:spAutoFit/>
          </a:bodyPr>
          <a:p>
            <a:pPr algn="l"/>
            <a:r>
              <a:rPr lang="zh-CN" altLang="en-US" b="1" spc="300" dirty="0" smtClean="0">
                <a:latin typeface="微软雅黑" panose="020B0503020204020204" pitchFamily="34" charset="-122"/>
                <a:ea typeface="微软雅黑" panose="020B0503020204020204" pitchFamily="34" charset="-122"/>
                <a:cs typeface="汉仪雅酷黑 75W" panose="020B0804020202020204" charset="-122"/>
                <a:sym typeface="Arial" panose="020B0604020202020204" pitchFamily="34" charset="0"/>
              </a:rPr>
              <a:t>建立ARIMA模型</a:t>
            </a:r>
            <a:endParaRPr lang="zh-CN" altLang="en-US" b="1" spc="300" dirty="0" smtClean="0">
              <a:latin typeface="微软雅黑" panose="020B0503020204020204" pitchFamily="34" charset="-122"/>
              <a:ea typeface="微软雅黑" panose="020B0503020204020204" pitchFamily="34" charset="-122"/>
              <a:cs typeface="汉仪雅酷黑 75W" panose="020B0804020202020204" charset="-122"/>
              <a:sym typeface="Arial" panose="020B0604020202020204" pitchFamily="34" charset="0"/>
            </a:endParaRPr>
          </a:p>
        </p:txBody>
      </p:sp>
      <p:grpSp>
        <p:nvGrpSpPr>
          <p:cNvPr id="6" name="组合 5"/>
          <p:cNvGrpSpPr/>
          <p:nvPr/>
        </p:nvGrpSpPr>
        <p:grpSpPr>
          <a:xfrm>
            <a:off x="458820" y="258462"/>
            <a:ext cx="391287" cy="204749"/>
            <a:chOff x="2789646" y="-737419"/>
            <a:chExt cx="926165" cy="484632"/>
          </a:xfrm>
        </p:grpSpPr>
        <p:sp>
          <p:nvSpPr>
            <p:cNvPr id="7" name="燕尾形 6"/>
            <p:cNvSpPr/>
            <p:nvPr/>
          </p:nvSpPr>
          <p:spPr>
            <a:xfrm>
              <a:off x="2789646" y="-737419"/>
              <a:ext cx="484632" cy="484632"/>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solidFill>
                  <a:schemeClr val="tx1"/>
                </a:solidFill>
                <a:latin typeface="汉仪雅酷黑 75W" panose="020B0804020202020204" charset="-122"/>
                <a:ea typeface="汉仪雅酷黑 75W" panose="020B0804020202020204" charset="-122"/>
              </a:endParaRPr>
            </a:p>
          </p:txBody>
        </p:sp>
        <p:sp>
          <p:nvSpPr>
            <p:cNvPr id="8" name="燕尾形 7"/>
            <p:cNvSpPr/>
            <p:nvPr/>
          </p:nvSpPr>
          <p:spPr>
            <a:xfrm>
              <a:off x="3231179" y="-737419"/>
              <a:ext cx="484632" cy="484632"/>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solidFill>
                  <a:schemeClr val="tx1"/>
                </a:solidFill>
                <a:latin typeface="汉仪雅酷黑 75W" panose="020B0804020202020204" charset="-122"/>
                <a:ea typeface="汉仪雅酷黑 75W" panose="020B0804020202020204" charset="-122"/>
              </a:endParaRPr>
            </a:p>
          </p:txBody>
        </p:sp>
      </p:grpSp>
      <p:sp>
        <p:nvSpPr>
          <p:cNvPr id="18" name="Title 6"/>
          <p:cNvSpPr txBox="1"/>
          <p:nvPr>
            <p:custDataLst>
              <p:tags r:id="rId2"/>
            </p:custDataLst>
          </p:nvPr>
        </p:nvSpPr>
        <p:spPr>
          <a:xfrm>
            <a:off x="452645" y="1080998"/>
            <a:ext cx="3886229" cy="3534899"/>
          </a:xfrm>
          <a:prstGeom prst="rect">
            <a:avLst/>
          </a:prstGeom>
          <a:noFill/>
          <a:ln w="3175">
            <a:noFill/>
            <a:prstDash val="dash"/>
          </a:ln>
        </p:spPr>
        <p:txBody>
          <a:bodyPr wrap="square" lIns="47625" tIns="19050" rIns="47625" bIns="19050" anchor="ctr"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254000" lvl="0" indent="-254000" algn="l" fontAlgn="ctr">
              <a:lnSpc>
                <a:spcPct val="120000"/>
              </a:lnSpc>
              <a:spcBef>
                <a:spcPts val="0"/>
              </a:spcBef>
              <a:spcAft>
                <a:spcPts val="800"/>
              </a:spcAft>
              <a:buSzPct val="100000"/>
              <a:buFont typeface="Wingdings" panose="05000000000000000000" charset="0"/>
              <a:buChar char="l"/>
            </a:pPr>
            <a:r>
              <a:rPr lang="zh-CN" altLang="en-US" sz="900" spc="4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rPr>
              <a:t>将数据按照时间范围拆分为</a:t>
            </a:r>
            <a:r>
              <a:rPr lang="zh-CN" altLang="en-US" sz="900" spc="40">
                <a:ln w="3175">
                  <a:noFill/>
                  <a:prstDash val="dash"/>
                </a:ln>
                <a:solidFill>
                  <a:srgbClr val="FF0000"/>
                </a:solidFill>
                <a:uFillTx/>
                <a:latin typeface="微软雅黑" panose="020B0503020204020204" pitchFamily="34" charset="-122"/>
                <a:ea typeface="微软雅黑" panose="020B0503020204020204" pitchFamily="34" charset="-122"/>
                <a:cs typeface="微软雅黑" panose="020B0503020204020204" pitchFamily="34" charset="-122"/>
              </a:rPr>
              <a:t>训练集和测试集</a:t>
            </a:r>
            <a:r>
              <a:rPr lang="zh-CN" altLang="en-US" sz="900" spc="4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rPr>
              <a:t>，以便后续模型的训练和评估。其中：</a:t>
            </a:r>
            <a:endParaRPr lang="zh-CN" altLang="en-US" sz="900" spc="4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endParaRPr>
          </a:p>
          <a:p>
            <a:pPr marL="254000" lvl="0" indent="-254000" algn="l" fontAlgn="ctr">
              <a:lnSpc>
                <a:spcPct val="120000"/>
              </a:lnSpc>
              <a:spcBef>
                <a:spcPts val="0"/>
              </a:spcBef>
              <a:spcAft>
                <a:spcPts val="800"/>
              </a:spcAft>
              <a:buSzPct val="100000"/>
              <a:buFont typeface="Wingdings" panose="05000000000000000000" charset="0"/>
              <a:buChar char="l"/>
            </a:pPr>
            <a:r>
              <a:rPr lang="zh-CN" altLang="en-US" sz="900" spc="4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rPr>
              <a:t>训练集：数据时间范围从序列开始至 2018年7月。</a:t>
            </a:r>
            <a:endParaRPr lang="zh-CN" altLang="en-US" sz="900" spc="4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endParaRPr>
          </a:p>
          <a:p>
            <a:pPr marL="254000" lvl="0" indent="-254000" algn="l" fontAlgn="ctr">
              <a:lnSpc>
                <a:spcPct val="120000"/>
              </a:lnSpc>
              <a:spcBef>
                <a:spcPts val="0"/>
              </a:spcBef>
              <a:spcAft>
                <a:spcPts val="800"/>
              </a:spcAft>
              <a:buSzPct val="100000"/>
              <a:buFont typeface="Wingdings" panose="05000000000000000000" charset="0"/>
              <a:buChar char="l"/>
            </a:pPr>
            <a:r>
              <a:rPr lang="zh-CN" altLang="en-US" sz="900" spc="4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rPr>
              <a:t>测试集：数据时间范围为 2018年8月 至 2019年7月。</a:t>
            </a:r>
            <a:endParaRPr lang="zh-CN" altLang="en-US" sz="900" spc="4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endParaRPr>
          </a:p>
          <a:p>
            <a:pPr marL="482600" lvl="1" indent="-228600" algn="l" fontAlgn="ctr">
              <a:lnSpc>
                <a:spcPct val="120000"/>
              </a:lnSpc>
              <a:spcBef>
                <a:spcPts val="0"/>
              </a:spcBef>
              <a:spcAft>
                <a:spcPts val="800"/>
              </a:spcAft>
              <a:buSzPct val="100000"/>
              <a:buFont typeface="Arial" panose="020B0604020202020204" pitchFamily="34" charset="0"/>
              <a:buChar char="○"/>
            </a:pPr>
            <a:r>
              <a:rPr lang="zh-CN" altLang="en-US" sz="750" spc="10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rPr>
              <a:t>通过为每种房产类型（propertyType）标记数据集所属类别（训练或测试），可以在不混淆数据的情况下对模型进行评估。</a:t>
            </a:r>
            <a:endParaRPr lang="zh-CN" altLang="en-US" sz="750" spc="10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endParaRPr>
          </a:p>
          <a:p>
            <a:pPr marL="482600" lvl="1" indent="-228600" algn="l" fontAlgn="ctr">
              <a:lnSpc>
                <a:spcPct val="120000"/>
              </a:lnSpc>
              <a:spcBef>
                <a:spcPts val="0"/>
              </a:spcBef>
              <a:spcAft>
                <a:spcPts val="800"/>
              </a:spcAft>
              <a:buSzPct val="100000"/>
              <a:buFont typeface="Arial" panose="020B0604020202020204" pitchFamily="34" charset="0"/>
              <a:buChar char="○"/>
            </a:pPr>
            <a:r>
              <a:rPr lang="zh-CN" altLang="en-US" sz="750" spc="10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rPr>
              <a:t>该模型是为 house 类型房产时间序列建立的 ARIMA 模型，最终选择的结构是 </a:t>
            </a:r>
            <a:r>
              <a:rPr lang="zh-CN" altLang="en-US" sz="750" spc="100">
                <a:ln w="3175">
                  <a:noFill/>
                  <a:prstDash val="dash"/>
                </a:ln>
                <a:solidFill>
                  <a:srgbClr val="FF0000"/>
                </a:solidFill>
                <a:uFillTx/>
                <a:latin typeface="微软雅黑" panose="020B0503020204020204" pitchFamily="34" charset="-122"/>
                <a:ea typeface="微软雅黑" panose="020B0503020204020204" pitchFamily="34" charset="-122"/>
                <a:cs typeface="微软雅黑" panose="020B0503020204020204" pitchFamily="34" charset="-122"/>
              </a:rPr>
              <a:t>ARIMA(2,1,0)(1,0,2)[12]</a:t>
            </a:r>
            <a:r>
              <a:rPr lang="zh-CN" altLang="en-US" sz="750" spc="10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rPr>
              <a:t>，即包含 2 阶自回归项、1 阶差分以及季节性成分。模型的系数估计（如 ar1、ar2、sar1 等）均具有较小的标准误差，表明模型参数估计较为可靠。模型的 AIC 为 3340.61，BIC 为 3358.13，表明模型拟合的优度和复杂度在较低范围内平衡。训练集的误差指标（如 RMSE=44307.66，MAE=31066.72）显示</a:t>
            </a:r>
            <a:r>
              <a:rPr lang="zh-CN" altLang="en-US" sz="750" spc="100">
                <a:ln w="3175">
                  <a:noFill/>
                  <a:prstDash val="dash"/>
                </a:ln>
                <a:solidFill>
                  <a:srgbClr val="FF0000"/>
                </a:solidFill>
                <a:uFillTx/>
                <a:latin typeface="微软雅黑" panose="020B0503020204020204" pitchFamily="34" charset="-122"/>
                <a:ea typeface="微软雅黑" panose="020B0503020204020204" pitchFamily="34" charset="-122"/>
                <a:cs typeface="微软雅黑" panose="020B0503020204020204" pitchFamily="34" charset="-122"/>
              </a:rPr>
              <a:t>模型在训练数据上的拟合较好</a:t>
            </a:r>
            <a:r>
              <a:rPr lang="zh-CN" altLang="en-US" sz="750" spc="10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rPr>
              <a:t>，且 Ljung-Box 检验的 p-value 为 0.1913，大于显著性水平 0.05，</a:t>
            </a:r>
            <a:r>
              <a:rPr lang="zh-CN" altLang="en-US" sz="750" spc="100">
                <a:ln w="3175">
                  <a:noFill/>
                  <a:prstDash val="dash"/>
                </a:ln>
                <a:solidFill>
                  <a:srgbClr val="FF0000"/>
                </a:solidFill>
                <a:uFillTx/>
                <a:latin typeface="微软雅黑" panose="020B0503020204020204" pitchFamily="34" charset="-122"/>
                <a:ea typeface="微软雅黑" panose="020B0503020204020204" pitchFamily="34" charset="-122"/>
                <a:cs typeface="微软雅黑" panose="020B0503020204020204" pitchFamily="34" charset="-122"/>
              </a:rPr>
              <a:t>表明模型的残差为白噪声，没有显著的自相关性</a:t>
            </a:r>
            <a:r>
              <a:rPr lang="zh-CN" altLang="en-US" sz="750" spc="10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750" spc="10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endParaRPr>
          </a:p>
          <a:p>
            <a:pPr marL="482600" lvl="1" indent="-228600" algn="l" fontAlgn="ctr">
              <a:lnSpc>
                <a:spcPct val="120000"/>
              </a:lnSpc>
              <a:spcBef>
                <a:spcPts val="0"/>
              </a:spcBef>
              <a:spcAft>
                <a:spcPts val="800"/>
              </a:spcAft>
              <a:buSzPct val="100000"/>
              <a:buFont typeface="Arial" panose="020B0604020202020204" pitchFamily="34" charset="0"/>
              <a:buChar char="○"/>
            </a:pPr>
            <a:r>
              <a:rPr lang="zh-CN" altLang="en-US" sz="750" spc="10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rPr>
              <a:t>在预测误差方面，</a:t>
            </a:r>
            <a:r>
              <a:rPr lang="zh-CN" altLang="en-US" sz="750" spc="100">
                <a:ln w="3175">
                  <a:noFill/>
                  <a:prstDash val="dash"/>
                </a:ln>
                <a:solidFill>
                  <a:srgbClr val="FF0000"/>
                </a:solidFill>
                <a:uFillTx/>
                <a:latin typeface="微软雅黑" panose="020B0503020204020204" pitchFamily="34" charset="-122"/>
                <a:ea typeface="微软雅黑" panose="020B0503020204020204" pitchFamily="34" charset="-122"/>
                <a:cs typeface="微软雅黑" panose="020B0503020204020204" pitchFamily="34" charset="-122"/>
              </a:rPr>
              <a:t>模型的 MAE 为 39867.65，RMSE 为 48469.68，MAPE 为 5.64%</a:t>
            </a:r>
            <a:r>
              <a:rPr lang="zh-CN" altLang="en-US" sz="750" spc="10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rPr>
              <a:t>，表明模型在测试集上的预测性能较为准确。尤其是 MAPE 小于 6%，显示</a:t>
            </a:r>
            <a:r>
              <a:rPr lang="zh-CN" altLang="en-US" sz="750" spc="100">
                <a:ln w="3175">
                  <a:noFill/>
                  <a:prstDash val="dash"/>
                </a:ln>
                <a:solidFill>
                  <a:srgbClr val="FF0000"/>
                </a:solidFill>
                <a:uFillTx/>
                <a:latin typeface="微软雅黑" panose="020B0503020204020204" pitchFamily="34" charset="-122"/>
                <a:ea typeface="微软雅黑" panose="020B0503020204020204" pitchFamily="34" charset="-122"/>
                <a:cs typeface="微软雅黑" panose="020B0503020204020204" pitchFamily="34" charset="-122"/>
              </a:rPr>
              <a:t>预测值与实际值的相对误差较小</a:t>
            </a:r>
            <a:r>
              <a:rPr lang="zh-CN" altLang="en-US" sz="750" spc="10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rPr>
              <a:t>，总体而言，该模型可以较好地捕捉 house 类型房产的时间序列特征并进行有效预测。</a:t>
            </a:r>
            <a:endParaRPr lang="zh-CN" altLang="en-US" sz="750" spc="10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19" name="图片 18"/>
          <p:cNvPicPr>
            <a:picLocks noChangeAspect="1"/>
          </p:cNvPicPr>
          <p:nvPr>
            <p:custDataLst>
              <p:tags r:id="rId3"/>
            </p:custDataLst>
          </p:nvPr>
        </p:nvPicPr>
        <p:blipFill rotWithShape="1">
          <a:blip r:embed="rId4"/>
          <a:srcRect/>
          <a:stretch>
            <a:fillRect/>
          </a:stretch>
        </p:blipFill>
        <p:spPr>
          <a:xfrm>
            <a:off x="4668203" y="1226344"/>
            <a:ext cx="4197191" cy="3151346"/>
          </a:xfrm>
          <a:custGeom>
            <a:avLst/>
            <a:gdLst/>
            <a:ahLst/>
            <a:cxnLst>
              <a:cxn ang="3">
                <a:pos x="hc" y="t"/>
              </a:cxn>
              <a:cxn ang="cd2">
                <a:pos x="l" y="vc"/>
              </a:cxn>
              <a:cxn ang="cd4">
                <a:pos x="hc" y="b"/>
              </a:cxn>
              <a:cxn ang="0">
                <a:pos x="r" y="vc"/>
              </a:cxn>
            </a:cxnLst>
            <a:rect l="l" t="t" r="r" b="b"/>
            <a:pathLst>
              <a:path w="8160" h="4560">
                <a:moveTo>
                  <a:pt x="0" y="0"/>
                </a:moveTo>
                <a:lnTo>
                  <a:pt x="8160" y="0"/>
                </a:lnTo>
                <a:lnTo>
                  <a:pt x="8160" y="4560"/>
                </a:lnTo>
                <a:lnTo>
                  <a:pt x="0" y="4560"/>
                </a:lnTo>
                <a:lnTo>
                  <a:pt x="0" y="0"/>
                </a:lnTo>
                <a:close/>
              </a:path>
            </a:pathLst>
          </a:custGeom>
          <a:ln w="177800">
            <a:solidFill>
              <a:srgbClr val="FFFFFF"/>
            </a:solidFill>
          </a:ln>
          <a:effectLst>
            <a:outerShdw blurRad="254000" dir="2700000" algn="ctr" rotWithShape="0">
              <a:srgbClr val="000000">
                <a:alpha val="20000"/>
              </a:srgbClr>
            </a:outerShdw>
          </a:effectLst>
        </p:spPr>
      </p:pic>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5" name="文本框 37"/>
          <p:cNvSpPr txBox="1"/>
          <p:nvPr/>
        </p:nvSpPr>
        <p:spPr>
          <a:xfrm>
            <a:off x="919007" y="173649"/>
            <a:ext cx="2264410" cy="372110"/>
          </a:xfrm>
          <a:prstGeom prst="rect">
            <a:avLst/>
          </a:prstGeom>
          <a:noFill/>
        </p:spPr>
        <p:txBody>
          <a:bodyPr wrap="none" lIns="96434" tIns="48216" rIns="96434" bIns="48216" rtlCol="0">
            <a:spAutoFit/>
          </a:bodyPr>
          <a:p>
            <a:pPr algn="l"/>
            <a:r>
              <a:rPr lang="zh-CN" altLang="en-US" b="1" spc="300" dirty="0" smtClean="0">
                <a:latin typeface="微软雅黑" panose="020B0503020204020204" pitchFamily="34" charset="-122"/>
                <a:ea typeface="微软雅黑" panose="020B0503020204020204" pitchFamily="34" charset="-122"/>
                <a:cs typeface="汉仪雅酷黑 75W" panose="020B0804020202020204" charset="-122"/>
                <a:sym typeface="Arial" panose="020B0604020202020204" pitchFamily="34" charset="0"/>
              </a:rPr>
              <a:t>建立ARIMA模型</a:t>
            </a:r>
            <a:endParaRPr lang="zh-CN" altLang="en-US" b="1" spc="300" dirty="0" smtClean="0">
              <a:latin typeface="微软雅黑" panose="020B0503020204020204" pitchFamily="34" charset="-122"/>
              <a:ea typeface="微软雅黑" panose="020B0503020204020204" pitchFamily="34" charset="-122"/>
              <a:cs typeface="汉仪雅酷黑 75W" panose="020B0804020202020204" charset="-122"/>
              <a:sym typeface="Arial" panose="020B0604020202020204" pitchFamily="34" charset="0"/>
            </a:endParaRPr>
          </a:p>
        </p:txBody>
      </p:sp>
      <p:grpSp>
        <p:nvGrpSpPr>
          <p:cNvPr id="6" name="组合 5"/>
          <p:cNvGrpSpPr/>
          <p:nvPr/>
        </p:nvGrpSpPr>
        <p:grpSpPr>
          <a:xfrm>
            <a:off x="458820" y="258462"/>
            <a:ext cx="391287" cy="204749"/>
            <a:chOff x="2789646" y="-737419"/>
            <a:chExt cx="926165" cy="484632"/>
          </a:xfrm>
        </p:grpSpPr>
        <p:sp>
          <p:nvSpPr>
            <p:cNvPr id="7" name="燕尾形 6"/>
            <p:cNvSpPr/>
            <p:nvPr/>
          </p:nvSpPr>
          <p:spPr>
            <a:xfrm>
              <a:off x="2789646" y="-737419"/>
              <a:ext cx="484632" cy="484632"/>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solidFill>
                  <a:schemeClr val="tx1"/>
                </a:solidFill>
                <a:latin typeface="汉仪雅酷黑 75W" panose="020B0804020202020204" charset="-122"/>
                <a:ea typeface="汉仪雅酷黑 75W" panose="020B0804020202020204" charset="-122"/>
              </a:endParaRPr>
            </a:p>
          </p:txBody>
        </p:sp>
        <p:sp>
          <p:nvSpPr>
            <p:cNvPr id="8" name="燕尾形 7"/>
            <p:cNvSpPr/>
            <p:nvPr/>
          </p:nvSpPr>
          <p:spPr>
            <a:xfrm>
              <a:off x="3231179" y="-737419"/>
              <a:ext cx="484632" cy="484632"/>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solidFill>
                  <a:schemeClr val="tx1"/>
                </a:solidFill>
                <a:latin typeface="汉仪雅酷黑 75W" panose="020B0804020202020204" charset="-122"/>
                <a:ea typeface="汉仪雅酷黑 75W" panose="020B0804020202020204" charset="-122"/>
              </a:endParaRPr>
            </a:p>
          </p:txBody>
        </p:sp>
      </p:grpSp>
      <p:sp>
        <p:nvSpPr>
          <p:cNvPr id="18" name="Title 6"/>
          <p:cNvSpPr txBox="1"/>
          <p:nvPr>
            <p:custDataLst>
              <p:tags r:id="rId2"/>
            </p:custDataLst>
          </p:nvPr>
        </p:nvSpPr>
        <p:spPr>
          <a:xfrm>
            <a:off x="452645" y="1080998"/>
            <a:ext cx="3886229" cy="3534899"/>
          </a:xfrm>
          <a:prstGeom prst="rect">
            <a:avLst/>
          </a:prstGeom>
          <a:noFill/>
          <a:ln w="3175">
            <a:noFill/>
            <a:prstDash val="dash"/>
          </a:ln>
        </p:spPr>
        <p:txBody>
          <a:bodyPr wrap="square" lIns="47625" tIns="19050" rIns="47625" bIns="19050" anchor="ctr"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254000" lvl="0" indent="-254000" algn="l" fontAlgn="ctr">
              <a:lnSpc>
                <a:spcPct val="120000"/>
              </a:lnSpc>
              <a:spcBef>
                <a:spcPts val="0"/>
              </a:spcBef>
              <a:spcAft>
                <a:spcPts val="800"/>
              </a:spcAft>
              <a:buSzPct val="100000"/>
              <a:buFont typeface="Wingdings" panose="05000000000000000000" charset="0"/>
              <a:buChar char="l"/>
            </a:pPr>
            <a:r>
              <a:rPr lang="zh-CN" altLang="en-US" sz="900" spc="4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rPr>
              <a:t>将数据按照时间范围拆分为</a:t>
            </a:r>
            <a:r>
              <a:rPr lang="zh-CN" altLang="en-US" sz="900" spc="40">
                <a:ln w="3175">
                  <a:noFill/>
                  <a:prstDash val="dash"/>
                </a:ln>
                <a:solidFill>
                  <a:srgbClr val="FF0000"/>
                </a:solidFill>
                <a:uFillTx/>
                <a:latin typeface="微软雅黑" panose="020B0503020204020204" pitchFamily="34" charset="-122"/>
                <a:ea typeface="微软雅黑" panose="020B0503020204020204" pitchFamily="34" charset="-122"/>
                <a:cs typeface="微软雅黑" panose="020B0503020204020204" pitchFamily="34" charset="-122"/>
              </a:rPr>
              <a:t>训练集和测试集</a:t>
            </a:r>
            <a:r>
              <a:rPr lang="zh-CN" altLang="en-US" sz="900" spc="4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rPr>
              <a:t>，以便后续模型的训练和评估。其中：</a:t>
            </a:r>
            <a:endParaRPr lang="zh-CN" altLang="en-US" sz="900" spc="4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endParaRPr>
          </a:p>
          <a:p>
            <a:pPr marL="254000" lvl="0" indent="-254000" algn="l" fontAlgn="ctr">
              <a:lnSpc>
                <a:spcPct val="120000"/>
              </a:lnSpc>
              <a:spcBef>
                <a:spcPts val="0"/>
              </a:spcBef>
              <a:spcAft>
                <a:spcPts val="800"/>
              </a:spcAft>
              <a:buSzPct val="100000"/>
              <a:buFont typeface="Wingdings" panose="05000000000000000000" charset="0"/>
              <a:buChar char="l"/>
            </a:pPr>
            <a:r>
              <a:rPr lang="zh-CN" altLang="en-US" sz="900" spc="4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rPr>
              <a:t>训练集：数据时间范围从序列开始至 2018年7月。</a:t>
            </a:r>
            <a:endParaRPr lang="zh-CN" altLang="en-US" sz="900" spc="4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endParaRPr>
          </a:p>
          <a:p>
            <a:pPr marL="254000" lvl="0" indent="-254000" algn="l" fontAlgn="ctr">
              <a:lnSpc>
                <a:spcPct val="120000"/>
              </a:lnSpc>
              <a:spcBef>
                <a:spcPts val="0"/>
              </a:spcBef>
              <a:spcAft>
                <a:spcPts val="800"/>
              </a:spcAft>
              <a:buSzPct val="100000"/>
              <a:buFont typeface="Wingdings" panose="05000000000000000000" charset="0"/>
              <a:buChar char="l"/>
            </a:pPr>
            <a:r>
              <a:rPr lang="zh-CN" altLang="en-US" sz="900" spc="4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rPr>
              <a:t>测试集：数据时间范围为 2018年8月 至 2019年7月。</a:t>
            </a:r>
            <a:endParaRPr lang="zh-CN" altLang="en-US" sz="900" spc="4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endParaRPr>
          </a:p>
          <a:p>
            <a:pPr marL="482600" lvl="1" indent="-228600" algn="l" fontAlgn="ctr">
              <a:lnSpc>
                <a:spcPct val="120000"/>
              </a:lnSpc>
              <a:spcBef>
                <a:spcPts val="0"/>
              </a:spcBef>
              <a:spcAft>
                <a:spcPts val="800"/>
              </a:spcAft>
              <a:buSzPct val="100000"/>
              <a:buFont typeface="Arial" panose="020B0604020202020204" pitchFamily="34" charset="0"/>
              <a:buChar char="○"/>
            </a:pPr>
            <a:r>
              <a:rPr lang="zh-CN" altLang="en-US" sz="750" spc="10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rPr>
              <a:t>通过为每种房产类型（propertyType）标记数据集所属类别（训练或测试），可以在不混淆数据的情况下对模型进行评估。</a:t>
            </a:r>
            <a:endParaRPr lang="zh-CN" altLang="en-US" sz="750" spc="10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endParaRPr>
          </a:p>
          <a:p>
            <a:pPr marL="482600" lvl="1" indent="-228600" algn="l" fontAlgn="ctr">
              <a:lnSpc>
                <a:spcPct val="120000"/>
              </a:lnSpc>
              <a:spcBef>
                <a:spcPts val="0"/>
              </a:spcBef>
              <a:spcAft>
                <a:spcPts val="800"/>
              </a:spcAft>
              <a:buSzPct val="100000"/>
              <a:buFont typeface="Arial" panose="020B0604020202020204" pitchFamily="34" charset="0"/>
              <a:buChar char="○"/>
            </a:pPr>
            <a:r>
              <a:rPr lang="zh-CN" altLang="en-US" sz="750" spc="10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rPr>
              <a:t>该模型是为 `unit` 类型房产时间序列建立的 </a:t>
            </a:r>
            <a:r>
              <a:rPr lang="zh-CN" altLang="en-US" sz="750" spc="100">
                <a:ln w="3175">
                  <a:noFill/>
                  <a:prstDash val="dash"/>
                </a:ln>
                <a:solidFill>
                  <a:srgbClr val="FF0000"/>
                </a:solidFill>
                <a:uFillTx/>
                <a:latin typeface="微软雅黑" panose="020B0503020204020204" pitchFamily="34" charset="-122"/>
                <a:ea typeface="微软雅黑" panose="020B0503020204020204" pitchFamily="34" charset="-122"/>
                <a:cs typeface="微软雅黑" panose="020B0503020204020204" pitchFamily="34" charset="-122"/>
              </a:rPr>
              <a:t>ARIMA(0,1,1) 模型</a:t>
            </a:r>
            <a:r>
              <a:rPr lang="zh-CN" altLang="en-US" sz="750" spc="10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rPr>
              <a:t>，表示该序列经过一阶差分后，使用一个移动平均项（MA1）进行建模。模型的 MA1 系数为 -0.8481，标准误差较小（0.0473），表明参数估计具有较高的准确性。模型的 AIC 值为 3152.19，BIC 为 3157.92，显示模型相对简单且拟合较好。训练集的误差指标（如 RMSE = 43510.21，MAE = 28095.86）显示</a:t>
            </a:r>
            <a:r>
              <a:rPr lang="zh-CN" altLang="en-US" sz="750" spc="100">
                <a:ln w="3175">
                  <a:noFill/>
                  <a:prstDash val="dash"/>
                </a:ln>
                <a:solidFill>
                  <a:srgbClr val="FF0000"/>
                </a:solidFill>
                <a:uFillTx/>
                <a:latin typeface="微软雅黑" panose="020B0503020204020204" pitchFamily="34" charset="-122"/>
                <a:ea typeface="微软雅黑" panose="020B0503020204020204" pitchFamily="34" charset="-122"/>
                <a:cs typeface="微软雅黑" panose="020B0503020204020204" pitchFamily="34" charset="-122"/>
              </a:rPr>
              <a:t>模型在训练数据上的表现较稳定</a:t>
            </a:r>
            <a:r>
              <a:rPr lang="zh-CN" altLang="en-US" sz="750" spc="10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rPr>
              <a:t>，且 Ljung-Box 检验的 p-value 为 0.5384，大于显著性水平 0.05，说明</a:t>
            </a:r>
            <a:r>
              <a:rPr lang="zh-CN" altLang="en-US" sz="750" spc="100">
                <a:ln w="3175">
                  <a:noFill/>
                  <a:prstDash val="dash"/>
                </a:ln>
                <a:solidFill>
                  <a:srgbClr val="FF0000"/>
                </a:solidFill>
                <a:uFillTx/>
                <a:latin typeface="微软雅黑" panose="020B0503020204020204" pitchFamily="34" charset="-122"/>
                <a:ea typeface="微软雅黑" panose="020B0503020204020204" pitchFamily="34" charset="-122"/>
                <a:cs typeface="微软雅黑" panose="020B0503020204020204" pitchFamily="34" charset="-122"/>
              </a:rPr>
              <a:t>残差为白噪声，没有显著的自相关性。</a:t>
            </a:r>
            <a:endParaRPr lang="zh-CN" altLang="en-US" sz="750" spc="100">
              <a:ln w="3175">
                <a:noFill/>
                <a:prstDash val="dash"/>
              </a:ln>
              <a:solidFill>
                <a:srgbClr val="FF0000"/>
              </a:solidFill>
              <a:uFillTx/>
              <a:latin typeface="微软雅黑" panose="020B0503020204020204" pitchFamily="34" charset="-122"/>
              <a:ea typeface="微软雅黑" panose="020B0503020204020204" pitchFamily="34" charset="-122"/>
              <a:cs typeface="微软雅黑" panose="020B0503020204020204" pitchFamily="34" charset="-122"/>
            </a:endParaRPr>
          </a:p>
          <a:p>
            <a:pPr marL="482600" lvl="1" indent="-228600" algn="l" fontAlgn="ctr">
              <a:lnSpc>
                <a:spcPct val="120000"/>
              </a:lnSpc>
              <a:spcBef>
                <a:spcPts val="0"/>
              </a:spcBef>
              <a:spcAft>
                <a:spcPts val="800"/>
              </a:spcAft>
              <a:buSzPct val="100000"/>
              <a:buFont typeface="Arial" panose="020B0604020202020204" pitchFamily="34" charset="0"/>
              <a:buChar char="○"/>
            </a:pPr>
            <a:r>
              <a:rPr lang="zh-CN" altLang="en-US" sz="750" spc="10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rPr>
              <a:t>在预测方面，模型的误差指标表现较好，MAE 为 17474.35，RMSE 为 21952.41，MAPE 为 4.10%，表明</a:t>
            </a:r>
            <a:r>
              <a:rPr lang="zh-CN" altLang="en-US" sz="750" spc="100">
                <a:ln w="3175">
                  <a:noFill/>
                  <a:prstDash val="dash"/>
                </a:ln>
                <a:solidFill>
                  <a:srgbClr val="FF0000"/>
                </a:solidFill>
                <a:uFillTx/>
                <a:latin typeface="微软雅黑" panose="020B0503020204020204" pitchFamily="34" charset="-122"/>
                <a:ea typeface="微软雅黑" panose="020B0503020204020204" pitchFamily="34" charset="-122"/>
                <a:cs typeface="微软雅黑" panose="020B0503020204020204" pitchFamily="34" charset="-122"/>
              </a:rPr>
              <a:t>模型在测试集上的预测性能较为精准</a:t>
            </a:r>
            <a:r>
              <a:rPr lang="zh-CN" altLang="en-US" sz="750" spc="10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rPr>
              <a:t>。特别是 MAPE 小于 5%，说明</a:t>
            </a:r>
            <a:r>
              <a:rPr lang="zh-CN" altLang="en-US" sz="750" spc="100">
                <a:ln w="3175">
                  <a:noFill/>
                  <a:prstDash val="dash"/>
                </a:ln>
                <a:solidFill>
                  <a:srgbClr val="FF0000"/>
                </a:solidFill>
                <a:uFillTx/>
                <a:latin typeface="微软雅黑" panose="020B0503020204020204" pitchFamily="34" charset="-122"/>
                <a:ea typeface="微软雅黑" panose="020B0503020204020204" pitchFamily="34" charset="-122"/>
                <a:cs typeface="微软雅黑" panose="020B0503020204020204" pitchFamily="34" charset="-122"/>
              </a:rPr>
              <a:t>预测值与实际值的相对误差较小</a:t>
            </a:r>
            <a:r>
              <a:rPr lang="zh-CN" altLang="en-US" sz="750" spc="10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rPr>
              <a:t>。总体来看，</a:t>
            </a:r>
            <a:r>
              <a:rPr lang="zh-CN" altLang="en-US" sz="750" spc="100">
                <a:ln w="3175">
                  <a:noFill/>
                  <a:prstDash val="dash"/>
                </a:ln>
                <a:solidFill>
                  <a:srgbClr val="FF0000"/>
                </a:solidFill>
                <a:uFillTx/>
                <a:latin typeface="微软雅黑" panose="020B0503020204020204" pitchFamily="34" charset="-122"/>
                <a:ea typeface="微软雅黑" panose="020B0503020204020204" pitchFamily="34" charset="-122"/>
                <a:cs typeface="微软雅黑" panose="020B0503020204020204" pitchFamily="34" charset="-122"/>
              </a:rPr>
              <a:t>该模型能够有效捕捉 `unit` 类型房产时间序列的特性，具有良好的预测能力，同时保持模型的简单性和稳定性。</a:t>
            </a:r>
            <a:endParaRPr lang="zh-CN" altLang="en-US" sz="750" spc="100">
              <a:ln w="3175">
                <a:noFill/>
                <a:prstDash val="dash"/>
              </a:ln>
              <a:solidFill>
                <a:srgbClr val="FF0000"/>
              </a:solidFill>
              <a:uFillTx/>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19" name="图片 18" descr="C:/Users/李沅衡/Pictures/Screenshots/屏幕截图 2024-12-20 202925.png屏幕截图 2024-12-20 202925"/>
          <p:cNvPicPr>
            <a:picLocks noChangeAspect="1"/>
          </p:cNvPicPr>
          <p:nvPr>
            <p:custDataLst>
              <p:tags r:id="rId3"/>
            </p:custDataLst>
          </p:nvPr>
        </p:nvPicPr>
        <p:blipFill rotWithShape="1">
          <a:blip r:embed="rId4"/>
          <a:srcRect l="363" r="363"/>
          <a:stretch>
            <a:fillRect/>
          </a:stretch>
        </p:blipFill>
        <p:spPr>
          <a:xfrm>
            <a:off x="4668203" y="1226344"/>
            <a:ext cx="4197191" cy="3151346"/>
          </a:xfrm>
          <a:custGeom>
            <a:avLst/>
            <a:gdLst/>
            <a:ahLst/>
            <a:cxnLst>
              <a:cxn ang="3">
                <a:pos x="hc" y="t"/>
              </a:cxn>
              <a:cxn ang="cd2">
                <a:pos x="l" y="vc"/>
              </a:cxn>
              <a:cxn ang="cd4">
                <a:pos x="hc" y="b"/>
              </a:cxn>
              <a:cxn ang="0">
                <a:pos x="r" y="vc"/>
              </a:cxn>
            </a:cxnLst>
            <a:rect l="l" t="t" r="r" b="b"/>
            <a:pathLst>
              <a:path w="8160" h="4560">
                <a:moveTo>
                  <a:pt x="0" y="0"/>
                </a:moveTo>
                <a:lnTo>
                  <a:pt x="8160" y="0"/>
                </a:lnTo>
                <a:lnTo>
                  <a:pt x="8160" y="4560"/>
                </a:lnTo>
                <a:lnTo>
                  <a:pt x="0" y="4560"/>
                </a:lnTo>
                <a:lnTo>
                  <a:pt x="0" y="0"/>
                </a:lnTo>
                <a:close/>
              </a:path>
            </a:pathLst>
          </a:custGeom>
          <a:ln w="177800">
            <a:solidFill>
              <a:srgbClr val="FFFFFF"/>
            </a:solidFill>
          </a:ln>
          <a:effectLst>
            <a:outerShdw blurRad="254000" dir="2700000" algn="ctr" rotWithShape="0">
              <a:srgbClr val="000000">
                <a:alpha val="20000"/>
              </a:srgbClr>
            </a:outerShdw>
          </a:effectLst>
        </p:spPr>
      </p:pic>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3" name="Text 0"/>
          <p:cNvSpPr/>
          <p:nvPr/>
        </p:nvSpPr>
        <p:spPr>
          <a:xfrm>
            <a:off x="1234440" y="2066290"/>
            <a:ext cx="859790" cy="633095"/>
          </a:xfrm>
          <a:prstGeom prst="rect">
            <a:avLst/>
          </a:prstGeom>
          <a:noFill/>
        </p:spPr>
        <p:txBody>
          <a:bodyPr wrap="square" lIns="95250" tIns="95250" rIns="95250" bIns="95250" rtlCol="0" anchor="t">
            <a:spAutoFit/>
          </a:bodyPr>
          <a:lstStyle/>
          <a:p>
            <a:pPr marL="0" indent="0" algn="ctr">
              <a:lnSpc>
                <a:spcPct val="100000"/>
              </a:lnSpc>
              <a:spcBef>
                <a:spcPts val="375"/>
              </a:spcBef>
              <a:buNone/>
            </a:pPr>
            <a:r>
              <a:rPr lang="en-US" sz="2880" b="1" dirty="0">
                <a:solidFill>
                  <a:srgbClr val="374D87"/>
                </a:solidFill>
                <a:latin typeface="Arial" panose="020B0604020202020204" pitchFamily="34" charset="0"/>
                <a:ea typeface="汉仪旗黑-55简" panose="00020600040101010101" charset="-122"/>
                <a:cs typeface="微软雅黑" panose="020B0503020204020204" pitchFamily="34" charset="-120"/>
              </a:rPr>
              <a:t>1</a:t>
            </a:r>
            <a:endParaRPr lang="en-US" sz="2880" b="1" dirty="0">
              <a:solidFill>
                <a:srgbClr val="374D87"/>
              </a:solidFill>
              <a:latin typeface="Arial" panose="020B0604020202020204" pitchFamily="34" charset="0"/>
              <a:ea typeface="汉仪旗黑-55简" panose="00020600040101010101" charset="-122"/>
              <a:cs typeface="微软雅黑" panose="020B0503020204020204" pitchFamily="34" charset="-120"/>
            </a:endParaRPr>
          </a:p>
        </p:txBody>
      </p:sp>
      <p:sp>
        <p:nvSpPr>
          <p:cNvPr id="4" name="Text 1"/>
          <p:cNvSpPr/>
          <p:nvPr/>
        </p:nvSpPr>
        <p:spPr>
          <a:xfrm>
            <a:off x="2389151" y="1975030"/>
            <a:ext cx="6294179" cy="1240155"/>
          </a:xfrm>
          <a:prstGeom prst="rect">
            <a:avLst/>
          </a:prstGeom>
          <a:noFill/>
        </p:spPr>
        <p:txBody>
          <a:bodyPr wrap="square" lIns="95250" tIns="95250" rIns="95250" bIns="95250" rtlCol="0" anchor="t">
            <a:spAutoFit/>
          </a:bodyPr>
          <a:lstStyle/>
          <a:p>
            <a:pPr marL="0" indent="0">
              <a:lnSpc>
                <a:spcPct val="113000"/>
              </a:lnSpc>
              <a:spcBef>
                <a:spcPts val="375"/>
              </a:spcBef>
              <a:buNone/>
            </a:pPr>
            <a:r>
              <a:rPr lang="zh-CN" altLang="en-US" sz="2880" b="1" dirty="0">
                <a:solidFill>
                  <a:srgbClr val="374D87"/>
                </a:solidFill>
                <a:latin typeface="Arial" panose="020B0604020202020204" pitchFamily="34" charset="0"/>
                <a:ea typeface="微软雅黑" panose="020B0503020204020204" pitchFamily="34" charset="-122"/>
                <a:cs typeface="微软雅黑" panose="020B0503020204020204" pitchFamily="34" charset="-120"/>
              </a:rPr>
              <a:t>回归模型</a:t>
            </a:r>
            <a:endParaRPr lang="en-US" sz="2880" dirty="0">
              <a:latin typeface="Arial" panose="020B0604020202020204" pitchFamily="34" charset="0"/>
            </a:endParaRPr>
          </a:p>
          <a:p>
            <a:pPr marL="0" indent="0">
              <a:lnSpc>
                <a:spcPct val="113000"/>
              </a:lnSpc>
              <a:spcBef>
                <a:spcPts val="375"/>
              </a:spcBef>
              <a:buNone/>
            </a:pPr>
            <a:endParaRPr lang="zh-CN" altLang="en-US" sz="2880" b="1" dirty="0">
              <a:solidFill>
                <a:srgbClr val="374D87"/>
              </a:solidFill>
              <a:latin typeface="Arial" panose="020B0604020202020204" pitchFamily="34" charset="0"/>
              <a:ea typeface="微软雅黑" panose="020B0503020204020204" pitchFamily="34" charset="-122"/>
              <a:cs typeface="微软雅黑" panose="020B0503020204020204" pitchFamily="34" charset="-120"/>
            </a:endParaRPr>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4" name="文本框 37"/>
          <p:cNvSpPr txBox="1"/>
          <p:nvPr/>
        </p:nvSpPr>
        <p:spPr>
          <a:xfrm>
            <a:off x="919007" y="173649"/>
            <a:ext cx="2592070" cy="372110"/>
          </a:xfrm>
          <a:prstGeom prst="rect">
            <a:avLst/>
          </a:prstGeom>
          <a:noFill/>
        </p:spPr>
        <p:txBody>
          <a:bodyPr wrap="none" lIns="96434" tIns="48216" rIns="96434" bIns="48216" rtlCol="0">
            <a:spAutoFit/>
          </a:bodyPr>
          <a:p>
            <a:pPr algn="l"/>
            <a:r>
              <a:rPr lang="zh-CN" altLang="en-US" b="1" spc="300" dirty="0" smtClean="0">
                <a:latin typeface="微软雅黑" panose="020B0503020204020204" pitchFamily="34" charset="-122"/>
                <a:ea typeface="微软雅黑" panose="020B0503020204020204" pitchFamily="34" charset="-122"/>
                <a:cs typeface="汉仪雅酷黑 75W" panose="020B0804020202020204" charset="-122"/>
                <a:sym typeface="Arial" panose="020B0604020202020204" pitchFamily="34" charset="0"/>
              </a:rPr>
              <a:t>预测结果与模型评估</a:t>
            </a:r>
            <a:endParaRPr lang="zh-CN" altLang="en-US" spc="300" dirty="0" smtClean="0">
              <a:latin typeface="黑体" panose="02010609060101010101" charset="-122"/>
              <a:ea typeface="黑体" panose="02010609060101010101" charset="-122"/>
              <a:cs typeface="汉仪雅酷黑 75W" panose="020B0804020202020204" charset="-122"/>
              <a:sym typeface="Arial" panose="020B0604020202020204" pitchFamily="34" charset="0"/>
            </a:endParaRPr>
          </a:p>
        </p:txBody>
      </p:sp>
      <p:grpSp>
        <p:nvGrpSpPr>
          <p:cNvPr id="25" name="组合 24"/>
          <p:cNvGrpSpPr/>
          <p:nvPr/>
        </p:nvGrpSpPr>
        <p:grpSpPr>
          <a:xfrm>
            <a:off x="458820" y="258462"/>
            <a:ext cx="391287" cy="204749"/>
            <a:chOff x="2789646" y="-737419"/>
            <a:chExt cx="926165" cy="484632"/>
          </a:xfrm>
        </p:grpSpPr>
        <p:sp>
          <p:nvSpPr>
            <p:cNvPr id="26" name="燕尾形 25"/>
            <p:cNvSpPr/>
            <p:nvPr/>
          </p:nvSpPr>
          <p:spPr>
            <a:xfrm>
              <a:off x="2789646" y="-737419"/>
              <a:ext cx="484632" cy="484632"/>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solidFill>
                  <a:schemeClr val="tx1"/>
                </a:solidFill>
                <a:latin typeface="汉仪雅酷黑 75W" panose="020B0804020202020204" charset="-122"/>
                <a:ea typeface="汉仪雅酷黑 75W" panose="020B0804020202020204" charset="-122"/>
              </a:endParaRPr>
            </a:p>
          </p:txBody>
        </p:sp>
        <p:sp>
          <p:nvSpPr>
            <p:cNvPr id="27" name="燕尾形 26"/>
            <p:cNvSpPr/>
            <p:nvPr/>
          </p:nvSpPr>
          <p:spPr>
            <a:xfrm>
              <a:off x="3231179" y="-737419"/>
              <a:ext cx="484632" cy="484632"/>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solidFill>
                  <a:schemeClr val="tx1"/>
                </a:solidFill>
                <a:latin typeface="汉仪雅酷黑 75W" panose="020B0804020202020204" charset="-122"/>
                <a:ea typeface="汉仪雅酷黑 75W" panose="020B0804020202020204" charset="-122"/>
              </a:endParaRPr>
            </a:p>
          </p:txBody>
        </p:sp>
      </p:grpSp>
      <p:sp>
        <p:nvSpPr>
          <p:cNvPr id="30" name="五边形 29"/>
          <p:cNvSpPr/>
          <p:nvPr/>
        </p:nvSpPr>
        <p:spPr>
          <a:xfrm>
            <a:off x="458629" y="701516"/>
            <a:ext cx="1524953" cy="373380"/>
          </a:xfrm>
          <a:prstGeom prst="homePlat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200" dirty="0" smtClean="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最后</a:t>
            </a:r>
            <a:r>
              <a:rPr lang="en-US" altLang="zh-CN" sz="1200" dirty="0" smtClean="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12</a:t>
            </a:r>
            <a:r>
              <a:rPr lang="zh-CN" altLang="en-US" sz="1200" dirty="0" smtClean="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个月预测结果</a:t>
            </a:r>
            <a:endParaRPr lang="zh-CN" altLang="en-US" sz="1200" dirty="0" smtClean="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1" name="文本框 30"/>
          <p:cNvSpPr txBox="1"/>
          <p:nvPr/>
        </p:nvSpPr>
        <p:spPr>
          <a:xfrm>
            <a:off x="445294" y="1125855"/>
            <a:ext cx="6035993" cy="737235"/>
          </a:xfrm>
          <a:prstGeom prst="rect">
            <a:avLst/>
          </a:prstGeom>
          <a:noFill/>
        </p:spPr>
        <p:txBody>
          <a:bodyPr wrap="square" rtlCol="0">
            <a:spAutoFit/>
          </a:bodyPr>
          <a:p>
            <a:r>
              <a:rPr lang="zh-CN" altLang="en-US" sz="1050">
                <a:latin typeface="黑体" panose="02010609060101010101" charset="-122"/>
                <a:ea typeface="黑体" panose="02010609060101010101" charset="-122"/>
              </a:rPr>
              <a:t>图中显示了 house 类型房产的历史平均价格（红色曲线）、预测值（蓝色曲线）和实际测试集值（绿色曲线），并包含了预测的 95% 置信区间（灰色阴影部分）。可以看到，历史数据呈现出逐步上升的趋势，并伴有一定的波动。</a:t>
            </a:r>
            <a:r>
              <a:rPr lang="zh-CN" altLang="en-US" sz="1050">
                <a:solidFill>
                  <a:srgbClr val="FF0000"/>
                </a:solidFill>
                <a:latin typeface="黑体" panose="02010609060101010101" charset="-122"/>
                <a:ea typeface="黑体" panose="02010609060101010101" charset="-122"/>
              </a:rPr>
              <a:t>预测值与实际测试值的变化趋势基本一致</a:t>
            </a:r>
            <a:r>
              <a:rPr lang="zh-CN" altLang="en-US" sz="1050">
                <a:latin typeface="黑体" panose="02010609060101010101" charset="-122"/>
                <a:ea typeface="黑体" panose="02010609060101010101" charset="-122"/>
              </a:rPr>
              <a:t>，且大多数测试点均</a:t>
            </a:r>
            <a:r>
              <a:rPr lang="zh-CN" altLang="en-US" sz="1050">
                <a:solidFill>
                  <a:srgbClr val="FF0000"/>
                </a:solidFill>
                <a:latin typeface="黑体" panose="02010609060101010101" charset="-122"/>
                <a:ea typeface="黑体" panose="02010609060101010101" charset="-122"/>
              </a:rPr>
              <a:t>落在预测值的置信区间内</a:t>
            </a:r>
            <a:r>
              <a:rPr lang="zh-CN" altLang="en-US" sz="1050">
                <a:latin typeface="黑体" panose="02010609060101010101" charset="-122"/>
                <a:ea typeface="黑体" panose="02010609060101010101" charset="-122"/>
              </a:rPr>
              <a:t>，表明模型对于 house 类型房产的短期价格预测</a:t>
            </a:r>
            <a:r>
              <a:rPr lang="zh-CN" altLang="en-US" sz="1050">
                <a:solidFill>
                  <a:srgbClr val="FF0000"/>
                </a:solidFill>
                <a:latin typeface="黑体" panose="02010609060101010101" charset="-122"/>
                <a:ea typeface="黑体" panose="02010609060101010101" charset="-122"/>
              </a:rPr>
              <a:t>具有较好的准确性</a:t>
            </a:r>
            <a:endParaRPr lang="zh-CN" altLang="en-US" sz="1050">
              <a:solidFill>
                <a:srgbClr val="FF0000"/>
              </a:solidFill>
              <a:latin typeface="黑体" panose="02010609060101010101" charset="-122"/>
              <a:ea typeface="黑体" panose="02010609060101010101" charset="-122"/>
            </a:endParaRPr>
          </a:p>
        </p:txBody>
      </p:sp>
      <p:pic>
        <p:nvPicPr>
          <p:cNvPr id="38" name="图片 37" descr="house预测结果"/>
          <p:cNvPicPr>
            <a:picLocks noChangeAspect="1"/>
          </p:cNvPicPr>
          <p:nvPr>
            <p:custDataLst>
              <p:tags r:id="rId2"/>
            </p:custDataLst>
          </p:nvPr>
        </p:nvPicPr>
        <p:blipFill>
          <a:blip r:embed="rId3"/>
          <a:stretch>
            <a:fillRect/>
          </a:stretch>
        </p:blipFill>
        <p:spPr>
          <a:xfrm>
            <a:off x="405289" y="1987868"/>
            <a:ext cx="2291715" cy="1466374"/>
          </a:xfrm>
          <a:prstGeom prst="rect">
            <a:avLst/>
          </a:prstGeom>
        </p:spPr>
      </p:pic>
      <p:pic>
        <p:nvPicPr>
          <p:cNvPr id="39" name="图片 38" descr="ph1"/>
          <p:cNvPicPr>
            <a:picLocks noChangeAspect="1"/>
          </p:cNvPicPr>
          <p:nvPr>
            <p:custDataLst>
              <p:tags r:id="rId4"/>
            </p:custDataLst>
          </p:nvPr>
        </p:nvPicPr>
        <p:blipFill>
          <a:blip r:embed="rId5"/>
          <a:stretch>
            <a:fillRect/>
          </a:stretch>
        </p:blipFill>
        <p:spPr>
          <a:xfrm>
            <a:off x="6028849" y="1962150"/>
            <a:ext cx="2742724" cy="1694974"/>
          </a:xfrm>
          <a:prstGeom prst="rect">
            <a:avLst/>
          </a:prstGeom>
        </p:spPr>
      </p:pic>
      <p:pic>
        <p:nvPicPr>
          <p:cNvPr id="40" name="图片 39" descr="ph2"/>
          <p:cNvPicPr>
            <a:picLocks noChangeAspect="1"/>
          </p:cNvPicPr>
          <p:nvPr>
            <p:custDataLst>
              <p:tags r:id="rId6"/>
            </p:custDataLst>
          </p:nvPr>
        </p:nvPicPr>
        <p:blipFill>
          <a:blip r:embed="rId7"/>
          <a:stretch>
            <a:fillRect/>
          </a:stretch>
        </p:blipFill>
        <p:spPr>
          <a:xfrm>
            <a:off x="2938463" y="1992630"/>
            <a:ext cx="2848928" cy="1760696"/>
          </a:xfrm>
          <a:prstGeom prst="rect">
            <a:avLst/>
          </a:prstGeom>
        </p:spPr>
      </p:pic>
      <p:sp>
        <p:nvSpPr>
          <p:cNvPr id="41" name="文本框 40"/>
          <p:cNvSpPr txBox="1"/>
          <p:nvPr/>
        </p:nvSpPr>
        <p:spPr>
          <a:xfrm>
            <a:off x="315278" y="3905250"/>
            <a:ext cx="8456295" cy="1198880"/>
          </a:xfrm>
          <a:prstGeom prst="rect">
            <a:avLst/>
          </a:prstGeom>
        </p:spPr>
        <p:txBody>
          <a:bodyPr wrap="square">
            <a:spAutoFit/>
          </a:bodyPr>
          <a:p>
            <a:pPr marL="142875" indent="0">
              <a:spcAft>
                <a:spcPct val="0"/>
              </a:spcAft>
              <a:buAutoNum type="arabicPeriod"/>
            </a:pPr>
            <a:r>
              <a:rPr lang="zh-CN" altLang="en-US" sz="900" b="0" i="0">
                <a:solidFill>
                  <a:srgbClr val="333333"/>
                </a:solidFill>
                <a:latin typeface="微软雅黑" panose="020B0503020204020204" pitchFamily="34" charset="-122"/>
                <a:ea typeface="微软雅黑" panose="020B0503020204020204" pitchFamily="34" charset="-122"/>
                <a:cs typeface="微软雅黑" panose="020B0503020204020204" pitchFamily="34" charset="-122"/>
              </a:rPr>
              <a:t>残差时间序列图：图中显示了模型残差随时间的变化情况。</a:t>
            </a:r>
            <a:r>
              <a:rPr lang="zh-CN" altLang="en-US" sz="900" b="0" i="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残差值在零附近随机波动</a:t>
            </a:r>
            <a:r>
              <a:rPr lang="zh-CN" altLang="en-US" sz="900" b="0" i="0">
                <a:solidFill>
                  <a:srgbClr val="333333"/>
                </a:solidFill>
                <a:latin typeface="微软雅黑" panose="020B0503020204020204" pitchFamily="34" charset="-122"/>
                <a:ea typeface="微软雅黑" panose="020B0503020204020204" pitchFamily="34" charset="-122"/>
                <a:cs typeface="微软雅黑" panose="020B0503020204020204" pitchFamily="34" charset="-122"/>
              </a:rPr>
              <a:t>，没有显著的趋势或周期性，表明模型</a:t>
            </a:r>
            <a:r>
              <a:rPr lang="zh-CN" altLang="en-US" sz="900" b="0" i="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捕捉到了时间序列中的主要特征</a:t>
            </a:r>
            <a:r>
              <a:rPr lang="zh-CN" altLang="en-US" sz="900" b="0" i="0">
                <a:solidFill>
                  <a:srgbClr val="333333"/>
                </a:solidFill>
                <a:latin typeface="微软雅黑" panose="020B0503020204020204" pitchFamily="34" charset="-122"/>
                <a:ea typeface="微软雅黑" panose="020B0503020204020204" pitchFamily="34" charset="-122"/>
                <a:cs typeface="微软雅黑" panose="020B0503020204020204" pitchFamily="34" charset="-122"/>
              </a:rPr>
              <a:t>。虽然在部分时间点（例如 </a:t>
            </a:r>
            <a:r>
              <a:rPr lang="en-US" altLang="zh-CN" sz="900" b="0" i="0">
                <a:solidFill>
                  <a:srgbClr val="333333"/>
                </a:solidFill>
                <a:latin typeface="微软雅黑" panose="020B0503020204020204" pitchFamily="34" charset="-122"/>
                <a:ea typeface="微软雅黑" panose="020B0503020204020204" pitchFamily="34" charset="-122"/>
                <a:cs typeface="微软雅黑" panose="020B0503020204020204" pitchFamily="34" charset="-122"/>
              </a:rPr>
              <a:t>2010 </a:t>
            </a:r>
            <a:r>
              <a:rPr lang="zh-CN" altLang="en-US" sz="900" b="0" i="0">
                <a:solidFill>
                  <a:srgbClr val="333333"/>
                </a:solidFill>
                <a:latin typeface="微软雅黑" panose="020B0503020204020204" pitchFamily="34" charset="-122"/>
                <a:ea typeface="微软雅黑" panose="020B0503020204020204" pitchFamily="34" charset="-122"/>
                <a:cs typeface="微软雅黑" panose="020B0503020204020204" pitchFamily="34" charset="-122"/>
              </a:rPr>
              <a:t>年）出现了较大的波动，但整体残差表现相对稳定。</a:t>
            </a:r>
            <a:endParaRPr lang="zh-CN" altLang="en-US" sz="900" b="0" i="0">
              <a:solidFill>
                <a:srgbClr val="333333"/>
              </a:solidFill>
              <a:latin typeface="微软雅黑" panose="020B0503020204020204" pitchFamily="34" charset="-122"/>
              <a:ea typeface="微软雅黑" panose="020B0503020204020204" pitchFamily="34" charset="-122"/>
              <a:cs typeface="微软雅黑" panose="020B0503020204020204" pitchFamily="34" charset="-122"/>
            </a:endParaRPr>
          </a:p>
          <a:p>
            <a:pPr marL="142875" indent="0">
              <a:spcAft>
                <a:spcPct val="0"/>
              </a:spcAft>
              <a:buAutoNum type="arabicPeriod"/>
            </a:pPr>
            <a:endParaRPr lang="zh-CN" altLang="en-US" sz="900" b="0" i="0">
              <a:solidFill>
                <a:srgbClr val="333333"/>
              </a:solidFill>
              <a:latin typeface="微软雅黑" panose="020B0503020204020204" pitchFamily="34" charset="-122"/>
              <a:ea typeface="微软雅黑" panose="020B0503020204020204" pitchFamily="34" charset="-122"/>
              <a:cs typeface="微软雅黑" panose="020B0503020204020204" pitchFamily="34" charset="-122"/>
            </a:endParaRPr>
          </a:p>
          <a:p>
            <a:pPr marL="142875" indent="0">
              <a:spcAft>
                <a:spcPct val="0"/>
              </a:spcAft>
              <a:buAutoNum type="arabicPeriod"/>
            </a:pPr>
            <a:r>
              <a:rPr lang="zh-CN" altLang="en-US" sz="900" b="0" i="0">
                <a:solidFill>
                  <a:srgbClr val="333333"/>
                </a:solidFill>
                <a:latin typeface="微软雅黑" panose="020B0503020204020204" pitchFamily="34" charset="-122"/>
                <a:ea typeface="微软雅黑" panose="020B0503020204020204" pitchFamily="34" charset="-122"/>
                <a:cs typeface="微软雅黑" panose="020B0503020204020204" pitchFamily="34" charset="-122"/>
              </a:rPr>
              <a:t>自相关函数（</a:t>
            </a:r>
            <a:r>
              <a:rPr lang="en-US" altLang="zh-CN" sz="900" b="0" i="0">
                <a:solidFill>
                  <a:srgbClr val="333333"/>
                </a:solidFill>
                <a:latin typeface="微软雅黑" panose="020B0503020204020204" pitchFamily="34" charset="-122"/>
                <a:ea typeface="微软雅黑" panose="020B0503020204020204" pitchFamily="34" charset="-122"/>
                <a:cs typeface="微软雅黑" panose="020B0503020204020204" pitchFamily="34" charset="-122"/>
              </a:rPr>
              <a:t>ACF</a:t>
            </a:r>
            <a:r>
              <a:rPr lang="zh-CN" altLang="en-US" sz="900" b="0" i="0">
                <a:solidFill>
                  <a:srgbClr val="333333"/>
                </a:solidFill>
                <a:latin typeface="微软雅黑" panose="020B0503020204020204" pitchFamily="34" charset="-122"/>
                <a:ea typeface="微软雅黑" panose="020B0503020204020204" pitchFamily="34" charset="-122"/>
                <a:cs typeface="微软雅黑" panose="020B0503020204020204" pitchFamily="34" charset="-122"/>
              </a:rPr>
              <a:t>）：残差的自相关系数在所有滞后下</a:t>
            </a:r>
            <a:r>
              <a:rPr lang="zh-CN" altLang="en-US" sz="900" b="0" i="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基本落在 </a:t>
            </a:r>
            <a:r>
              <a:rPr lang="en-US" altLang="zh-CN" sz="900" b="0" i="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95% </a:t>
            </a:r>
            <a:r>
              <a:rPr lang="zh-CN" altLang="en-US" sz="900" b="0" i="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置信区间（蓝色虚线）范围内</a:t>
            </a:r>
            <a:r>
              <a:rPr lang="zh-CN" altLang="en-US" sz="900" b="0" i="0">
                <a:solidFill>
                  <a:srgbClr val="333333"/>
                </a:solidFill>
                <a:latin typeface="微软雅黑" panose="020B0503020204020204" pitchFamily="34" charset="-122"/>
                <a:ea typeface="微软雅黑" panose="020B0503020204020204" pitchFamily="34" charset="-122"/>
                <a:cs typeface="微软雅黑" panose="020B0503020204020204" pitchFamily="34" charset="-122"/>
              </a:rPr>
              <a:t>，表明</a:t>
            </a:r>
            <a:r>
              <a:rPr lang="zh-CN" altLang="en-US" sz="900" b="0" i="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残差不存在显著的自相关性</a:t>
            </a:r>
            <a:r>
              <a:rPr lang="zh-CN" altLang="en-US" sz="900" b="0" i="0">
                <a:solidFill>
                  <a:srgbClr val="333333"/>
                </a:solidFill>
                <a:latin typeface="微软雅黑" panose="020B0503020204020204" pitchFamily="34" charset="-122"/>
                <a:ea typeface="微软雅黑" panose="020B0503020204020204" pitchFamily="34" charset="-122"/>
                <a:cs typeface="微软雅黑" panose="020B0503020204020204" pitchFamily="34" charset="-122"/>
              </a:rPr>
              <a:t>。结合 </a:t>
            </a:r>
            <a:r>
              <a:rPr lang="en-US" altLang="zh-CN" sz="900" b="0" i="0">
                <a:solidFill>
                  <a:srgbClr val="333333"/>
                </a:solidFill>
                <a:latin typeface="微软雅黑" panose="020B0503020204020204" pitchFamily="34" charset="-122"/>
                <a:ea typeface="微软雅黑" panose="020B0503020204020204" pitchFamily="34" charset="-122"/>
                <a:cs typeface="微软雅黑" panose="020B0503020204020204" pitchFamily="34" charset="-122"/>
              </a:rPr>
              <a:t>Ljung-Box </a:t>
            </a:r>
            <a:r>
              <a:rPr lang="zh-CN" altLang="en-US" sz="900" b="0" i="0">
                <a:solidFill>
                  <a:srgbClr val="333333"/>
                </a:solidFill>
                <a:latin typeface="微软雅黑" panose="020B0503020204020204" pitchFamily="34" charset="-122"/>
                <a:ea typeface="微软雅黑" panose="020B0503020204020204" pitchFamily="34" charset="-122"/>
                <a:cs typeface="微软雅黑" panose="020B0503020204020204" pitchFamily="34" charset="-122"/>
              </a:rPr>
              <a:t>检验结果，说明</a:t>
            </a:r>
            <a:r>
              <a:rPr lang="zh-CN" altLang="en-US" sz="900" b="0" i="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模型的残差接近白噪声</a:t>
            </a:r>
            <a:r>
              <a:rPr lang="zh-CN" altLang="en-US" sz="900" b="0" i="0">
                <a:solidFill>
                  <a:srgbClr val="333333"/>
                </a:solidFill>
                <a:latin typeface="微软雅黑" panose="020B0503020204020204" pitchFamily="34" charset="-122"/>
                <a:ea typeface="微软雅黑" panose="020B0503020204020204" pitchFamily="34" charset="-122"/>
                <a:cs typeface="微软雅黑" panose="020B0503020204020204" pitchFamily="34" charset="-122"/>
              </a:rPr>
              <a:t>，验证了模型的合理性。</a:t>
            </a:r>
            <a:endParaRPr lang="zh-CN" altLang="en-US" sz="900" b="0" i="0">
              <a:solidFill>
                <a:srgbClr val="333333"/>
              </a:solidFill>
              <a:latin typeface="微软雅黑" panose="020B0503020204020204" pitchFamily="34" charset="-122"/>
              <a:ea typeface="微软雅黑" panose="020B0503020204020204" pitchFamily="34" charset="-122"/>
              <a:cs typeface="微软雅黑" panose="020B0503020204020204" pitchFamily="34" charset="-122"/>
            </a:endParaRPr>
          </a:p>
          <a:p>
            <a:pPr marL="142875" indent="0">
              <a:spcAft>
                <a:spcPct val="0"/>
              </a:spcAft>
              <a:buAutoNum type="arabicPeriod"/>
            </a:pPr>
            <a:endParaRPr lang="zh-CN" altLang="en-US" sz="900" b="0" i="0">
              <a:solidFill>
                <a:srgbClr val="333333"/>
              </a:solidFill>
              <a:latin typeface="微软雅黑" panose="020B0503020204020204" pitchFamily="34" charset="-122"/>
              <a:ea typeface="微软雅黑" panose="020B0503020204020204" pitchFamily="34" charset="-122"/>
              <a:cs typeface="微软雅黑" panose="020B0503020204020204" pitchFamily="34" charset="-122"/>
            </a:endParaRPr>
          </a:p>
          <a:p>
            <a:pPr marL="142875" indent="0">
              <a:spcAft>
                <a:spcPct val="0"/>
              </a:spcAft>
              <a:buAutoNum type="arabicPeriod"/>
            </a:pPr>
            <a:r>
              <a:rPr lang="zh-CN" altLang="en-US" sz="900" b="0" i="0">
                <a:solidFill>
                  <a:srgbClr val="333333"/>
                </a:solidFill>
                <a:latin typeface="微软雅黑" panose="020B0503020204020204" pitchFamily="34" charset="-122"/>
                <a:ea typeface="微软雅黑" panose="020B0503020204020204" pitchFamily="34" charset="-122"/>
                <a:cs typeface="微软雅黑" panose="020B0503020204020204" pitchFamily="34" charset="-122"/>
              </a:rPr>
              <a:t>残差分布直方图：残差直方图显示残差的分布</a:t>
            </a:r>
            <a:r>
              <a:rPr lang="zh-CN" altLang="en-US" sz="900" b="0" i="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接近对称的正态分布</a:t>
            </a:r>
            <a:r>
              <a:rPr lang="zh-CN" altLang="en-US" sz="900" b="0" i="0">
                <a:solidFill>
                  <a:srgbClr val="333333"/>
                </a:solidFill>
                <a:latin typeface="微软雅黑" panose="020B0503020204020204" pitchFamily="34" charset="-122"/>
                <a:ea typeface="微软雅黑" panose="020B0503020204020204" pitchFamily="34" charset="-122"/>
                <a:cs typeface="微软雅黑" panose="020B0503020204020204" pitchFamily="34" charset="-122"/>
              </a:rPr>
              <a:t>，红色曲线为拟合的正态分布曲线。虽然尾部有少量偏离，但总体来看残差的分布与正态分布较为一致，这支持模型的假设，即误差项为正态分布。</a:t>
            </a:r>
            <a:endParaRPr lang="zh-CN" altLang="en-US" sz="900" b="0" i="0">
              <a:solidFill>
                <a:srgbClr val="333333"/>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4" name="文本框 37"/>
          <p:cNvSpPr txBox="1"/>
          <p:nvPr/>
        </p:nvSpPr>
        <p:spPr>
          <a:xfrm>
            <a:off x="919007" y="173649"/>
            <a:ext cx="2592070" cy="372110"/>
          </a:xfrm>
          <a:prstGeom prst="rect">
            <a:avLst/>
          </a:prstGeom>
          <a:noFill/>
        </p:spPr>
        <p:txBody>
          <a:bodyPr wrap="none" lIns="96434" tIns="48216" rIns="96434" bIns="48216" rtlCol="0">
            <a:spAutoFit/>
          </a:bodyPr>
          <a:p>
            <a:pPr algn="l"/>
            <a:r>
              <a:rPr lang="zh-CN" altLang="en-US" b="1" spc="300" dirty="0" smtClean="0">
                <a:latin typeface="微软雅黑" panose="020B0503020204020204" pitchFamily="34" charset="-122"/>
                <a:ea typeface="微软雅黑" panose="020B0503020204020204" pitchFamily="34" charset="-122"/>
                <a:cs typeface="汉仪雅酷黑 75W" panose="020B0804020202020204" charset="-122"/>
                <a:sym typeface="Arial" panose="020B0604020202020204" pitchFamily="34" charset="0"/>
              </a:rPr>
              <a:t>预测结果与模型评估</a:t>
            </a:r>
            <a:endParaRPr lang="zh-CN" altLang="en-US" spc="300" dirty="0" smtClean="0">
              <a:latin typeface="黑体" panose="02010609060101010101" charset="-122"/>
              <a:ea typeface="黑体" panose="02010609060101010101" charset="-122"/>
              <a:cs typeface="汉仪雅酷黑 75W" panose="020B0804020202020204" charset="-122"/>
              <a:sym typeface="Arial" panose="020B0604020202020204" pitchFamily="34" charset="0"/>
            </a:endParaRPr>
          </a:p>
        </p:txBody>
      </p:sp>
      <p:grpSp>
        <p:nvGrpSpPr>
          <p:cNvPr id="25" name="组合 24"/>
          <p:cNvGrpSpPr/>
          <p:nvPr/>
        </p:nvGrpSpPr>
        <p:grpSpPr>
          <a:xfrm>
            <a:off x="458820" y="258462"/>
            <a:ext cx="391287" cy="204749"/>
            <a:chOff x="2789646" y="-737419"/>
            <a:chExt cx="926165" cy="484632"/>
          </a:xfrm>
        </p:grpSpPr>
        <p:sp>
          <p:nvSpPr>
            <p:cNvPr id="26" name="燕尾形 25"/>
            <p:cNvSpPr/>
            <p:nvPr/>
          </p:nvSpPr>
          <p:spPr>
            <a:xfrm>
              <a:off x="2789646" y="-737419"/>
              <a:ext cx="484632" cy="484632"/>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solidFill>
                  <a:schemeClr val="tx1"/>
                </a:solidFill>
                <a:latin typeface="汉仪雅酷黑 75W" panose="020B0804020202020204" charset="-122"/>
                <a:ea typeface="汉仪雅酷黑 75W" panose="020B0804020202020204" charset="-122"/>
              </a:endParaRPr>
            </a:p>
          </p:txBody>
        </p:sp>
        <p:sp>
          <p:nvSpPr>
            <p:cNvPr id="27" name="燕尾形 26"/>
            <p:cNvSpPr/>
            <p:nvPr/>
          </p:nvSpPr>
          <p:spPr>
            <a:xfrm>
              <a:off x="3231179" y="-737419"/>
              <a:ext cx="484632" cy="484632"/>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solidFill>
                  <a:schemeClr val="tx1"/>
                </a:solidFill>
                <a:latin typeface="汉仪雅酷黑 75W" panose="020B0804020202020204" charset="-122"/>
                <a:ea typeface="汉仪雅酷黑 75W" panose="020B0804020202020204" charset="-122"/>
              </a:endParaRPr>
            </a:p>
          </p:txBody>
        </p:sp>
      </p:grpSp>
      <p:sp>
        <p:nvSpPr>
          <p:cNvPr id="30" name="五边形 29"/>
          <p:cNvSpPr/>
          <p:nvPr/>
        </p:nvSpPr>
        <p:spPr>
          <a:xfrm>
            <a:off x="458629" y="701516"/>
            <a:ext cx="1524953" cy="373380"/>
          </a:xfrm>
          <a:prstGeom prst="homePlat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200" dirty="0" smtClean="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最后</a:t>
            </a:r>
            <a:r>
              <a:rPr lang="en-US" altLang="zh-CN" sz="1200" dirty="0" smtClean="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12</a:t>
            </a:r>
            <a:r>
              <a:rPr lang="zh-CN" altLang="en-US" sz="1200" dirty="0" smtClean="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个月预测结果</a:t>
            </a:r>
            <a:endParaRPr lang="zh-CN" altLang="en-US" sz="1200" dirty="0" smtClean="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1" name="文本框 30"/>
          <p:cNvSpPr txBox="1"/>
          <p:nvPr/>
        </p:nvSpPr>
        <p:spPr>
          <a:xfrm>
            <a:off x="445294" y="1125855"/>
            <a:ext cx="6035993" cy="737235"/>
          </a:xfrm>
          <a:prstGeom prst="rect">
            <a:avLst/>
          </a:prstGeom>
          <a:noFill/>
        </p:spPr>
        <p:txBody>
          <a:bodyPr wrap="square" rtlCol="0">
            <a:spAutoFit/>
          </a:bodyPr>
          <a:p>
            <a:r>
              <a:rPr lang="zh-CN" altLang="en-US" sz="1050">
                <a:latin typeface="黑体" panose="02010609060101010101" charset="-122"/>
                <a:ea typeface="黑体" panose="02010609060101010101" charset="-122"/>
              </a:rPr>
              <a:t>图中展示了 unit 类型房产的历史平均价格（红色曲线）、预测值（蓝色曲线）和实际测试集值（绿色曲线），同样包含 95% 的置信区间（灰色阴影部分）。历史数据相比 house 类型波动更大，且在整体水平上较低。预测值与实际测试值的变化趋势接近，且多数测试值落在预测的置信区间范围内，说明模型在 unit 类型房产价格预测中表现稳定，能够合理反映市场趋势和价格变化。</a:t>
            </a:r>
            <a:endParaRPr lang="zh-CN" altLang="en-US" sz="1050">
              <a:latin typeface="黑体" panose="02010609060101010101" charset="-122"/>
              <a:ea typeface="黑体" panose="02010609060101010101" charset="-122"/>
            </a:endParaRPr>
          </a:p>
        </p:txBody>
      </p:sp>
      <p:pic>
        <p:nvPicPr>
          <p:cNvPr id="38" name="图片 37" descr="G:/university/大三上/统计与建模/submit/assets/unit预测结果.pngunit预测结果"/>
          <p:cNvPicPr>
            <a:picLocks noChangeAspect="1"/>
          </p:cNvPicPr>
          <p:nvPr>
            <p:custDataLst>
              <p:tags r:id="rId2"/>
            </p:custDataLst>
          </p:nvPr>
        </p:nvPicPr>
        <p:blipFill>
          <a:blip r:embed="rId3"/>
          <a:srcRect l="2014" r="2014"/>
          <a:stretch>
            <a:fillRect/>
          </a:stretch>
        </p:blipFill>
        <p:spPr>
          <a:xfrm>
            <a:off x="405289" y="1987868"/>
            <a:ext cx="2291715" cy="1466374"/>
          </a:xfrm>
          <a:prstGeom prst="rect">
            <a:avLst/>
          </a:prstGeom>
        </p:spPr>
      </p:pic>
      <p:pic>
        <p:nvPicPr>
          <p:cNvPr id="39" name="图片 38" descr="G:/university/大三上/统计与建模/submit/assets/pu1.pngpu1"/>
          <p:cNvPicPr>
            <a:picLocks noChangeAspect="1"/>
          </p:cNvPicPr>
          <p:nvPr>
            <p:custDataLst>
              <p:tags r:id="rId4"/>
            </p:custDataLst>
          </p:nvPr>
        </p:nvPicPr>
        <p:blipFill>
          <a:blip r:embed="rId5"/>
          <a:srcRect l="14" r="14"/>
          <a:stretch>
            <a:fillRect/>
          </a:stretch>
        </p:blipFill>
        <p:spPr>
          <a:xfrm>
            <a:off x="6028849" y="1962150"/>
            <a:ext cx="2742724" cy="1694974"/>
          </a:xfrm>
          <a:prstGeom prst="rect">
            <a:avLst/>
          </a:prstGeom>
        </p:spPr>
      </p:pic>
      <p:pic>
        <p:nvPicPr>
          <p:cNvPr id="40" name="图片 39" descr="G:/university/大三上/统计与建模/submit/assets/pu2.pngpu2"/>
          <p:cNvPicPr>
            <a:picLocks noChangeAspect="1"/>
          </p:cNvPicPr>
          <p:nvPr>
            <p:custDataLst>
              <p:tags r:id="rId6"/>
            </p:custDataLst>
          </p:nvPr>
        </p:nvPicPr>
        <p:blipFill>
          <a:blip r:embed="rId7"/>
          <a:srcRect l="14" r="14"/>
          <a:stretch>
            <a:fillRect/>
          </a:stretch>
        </p:blipFill>
        <p:spPr>
          <a:xfrm>
            <a:off x="2938463" y="1992630"/>
            <a:ext cx="2848928" cy="1760696"/>
          </a:xfrm>
          <a:prstGeom prst="rect">
            <a:avLst/>
          </a:prstGeom>
        </p:spPr>
      </p:pic>
      <p:sp>
        <p:nvSpPr>
          <p:cNvPr id="41" name="文本框 40"/>
          <p:cNvSpPr txBox="1"/>
          <p:nvPr/>
        </p:nvSpPr>
        <p:spPr>
          <a:xfrm>
            <a:off x="315278" y="3905250"/>
            <a:ext cx="8456295" cy="1198880"/>
          </a:xfrm>
          <a:prstGeom prst="rect">
            <a:avLst/>
          </a:prstGeom>
        </p:spPr>
        <p:txBody>
          <a:bodyPr wrap="square">
            <a:spAutoFit/>
          </a:bodyPr>
          <a:p>
            <a:pPr marL="142875" indent="0">
              <a:spcAft>
                <a:spcPct val="0"/>
              </a:spcAft>
              <a:buAutoNum type="arabicPeriod"/>
            </a:pPr>
            <a:r>
              <a:rPr lang="zh-CN" altLang="en-US" sz="900" b="0" i="0">
                <a:solidFill>
                  <a:srgbClr val="333333"/>
                </a:solidFill>
                <a:latin typeface="微软雅黑" panose="020B0503020204020204" pitchFamily="34" charset="-122"/>
                <a:ea typeface="微软雅黑" panose="020B0503020204020204" pitchFamily="34" charset="-122"/>
                <a:cs typeface="微软雅黑" panose="020B0503020204020204" pitchFamily="34" charset="-122"/>
              </a:rPr>
              <a:t>残差时间序列图：</a:t>
            </a:r>
            <a:r>
              <a:rPr sz="900" b="0" i="0">
                <a:solidFill>
                  <a:srgbClr val="333333"/>
                </a:solidFill>
                <a:latin typeface="微软雅黑" panose="020B0503020204020204" pitchFamily="34" charset="-122"/>
                <a:ea typeface="微软雅黑" panose="020B0503020204020204" pitchFamily="34" charset="-122"/>
                <a:cs typeface="微软雅黑" panose="020B0503020204020204" pitchFamily="34" charset="-122"/>
              </a:rPr>
              <a:t>该图显示了残差值在时间上的变化。</a:t>
            </a:r>
            <a:r>
              <a:rPr sz="900" b="0" i="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大部分残差波动集中在零附近，且没有明显的趋势或周期性</a:t>
            </a:r>
            <a:r>
              <a:rPr sz="900" b="0" i="0">
                <a:solidFill>
                  <a:srgbClr val="333333"/>
                </a:solidFill>
                <a:latin typeface="微软雅黑" panose="020B0503020204020204" pitchFamily="34" charset="-122"/>
                <a:ea typeface="微软雅黑" panose="020B0503020204020204" pitchFamily="34" charset="-122"/>
                <a:cs typeface="微软雅黑" panose="020B0503020204020204" pitchFamily="34" charset="-122"/>
              </a:rPr>
              <a:t>，说明模型</a:t>
            </a:r>
            <a:r>
              <a:rPr sz="900" b="0" i="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对数据的拟合较好</a:t>
            </a:r>
            <a:r>
              <a:rPr sz="900" b="0" i="0">
                <a:solidFill>
                  <a:srgbClr val="333333"/>
                </a:solidFill>
                <a:latin typeface="微软雅黑" panose="020B0503020204020204" pitchFamily="34" charset="-122"/>
                <a:ea typeface="微软雅黑" panose="020B0503020204020204" pitchFamily="34" charset="-122"/>
                <a:cs typeface="微软雅黑" panose="020B0503020204020204" pitchFamily="34" charset="-122"/>
              </a:rPr>
              <a:t>。然而，在某些时间点（例如 209 年）存在显著的异常波动，可能是由于极端事件或噪声的影响。</a:t>
            </a:r>
            <a:endParaRPr sz="900" b="0" i="0">
              <a:solidFill>
                <a:srgbClr val="333333"/>
              </a:solidFill>
              <a:latin typeface="微软雅黑" panose="020B0503020204020204" pitchFamily="34" charset="-122"/>
              <a:ea typeface="微软雅黑" panose="020B0503020204020204" pitchFamily="34" charset="-122"/>
              <a:cs typeface="微软雅黑" panose="020B0503020204020204" pitchFamily="34" charset="-122"/>
            </a:endParaRPr>
          </a:p>
          <a:p>
            <a:pPr marL="142875" indent="0">
              <a:spcAft>
                <a:spcPct val="0"/>
              </a:spcAft>
              <a:buAutoNum type="arabicPeriod"/>
            </a:pPr>
            <a:endParaRPr lang="zh-CN" altLang="en-US" sz="900" b="0" i="0">
              <a:solidFill>
                <a:srgbClr val="333333"/>
              </a:solidFill>
              <a:latin typeface="微软雅黑" panose="020B0503020204020204" pitchFamily="34" charset="-122"/>
              <a:ea typeface="微软雅黑" panose="020B0503020204020204" pitchFamily="34" charset="-122"/>
              <a:cs typeface="微软雅黑" panose="020B0503020204020204" pitchFamily="34" charset="-122"/>
            </a:endParaRPr>
          </a:p>
          <a:p>
            <a:pPr marL="142875" indent="0">
              <a:spcAft>
                <a:spcPct val="0"/>
              </a:spcAft>
              <a:buAutoNum type="arabicPeriod"/>
            </a:pPr>
            <a:r>
              <a:rPr lang="zh-CN" altLang="en-US" sz="900" b="0" i="0">
                <a:solidFill>
                  <a:srgbClr val="333333"/>
                </a:solidFill>
                <a:latin typeface="微软雅黑" panose="020B0503020204020204" pitchFamily="34" charset="-122"/>
                <a:ea typeface="微软雅黑" panose="020B0503020204020204" pitchFamily="34" charset="-122"/>
                <a:cs typeface="微软雅黑" panose="020B0503020204020204" pitchFamily="34" charset="-122"/>
              </a:rPr>
              <a:t>自相关函数（</a:t>
            </a:r>
            <a:r>
              <a:rPr lang="en-US" altLang="zh-CN" sz="900" b="0" i="0">
                <a:solidFill>
                  <a:srgbClr val="333333"/>
                </a:solidFill>
                <a:latin typeface="微软雅黑" panose="020B0503020204020204" pitchFamily="34" charset="-122"/>
                <a:ea typeface="微软雅黑" panose="020B0503020204020204" pitchFamily="34" charset="-122"/>
                <a:cs typeface="微软雅黑" panose="020B0503020204020204" pitchFamily="34" charset="-122"/>
              </a:rPr>
              <a:t>ACF</a:t>
            </a:r>
            <a:r>
              <a:rPr lang="zh-CN" altLang="en-US" sz="900" b="0" i="0">
                <a:solidFill>
                  <a:srgbClr val="333333"/>
                </a:solidFill>
                <a:latin typeface="微软雅黑" panose="020B0503020204020204" pitchFamily="34" charset="-122"/>
                <a:ea typeface="微软雅黑" panose="020B0503020204020204" pitchFamily="34" charset="-122"/>
                <a:cs typeface="微软雅黑" panose="020B0503020204020204" pitchFamily="34" charset="-122"/>
              </a:rPr>
              <a:t>）：</a:t>
            </a:r>
            <a:r>
              <a:rPr sz="900" b="0" i="0">
                <a:solidFill>
                  <a:srgbClr val="333333"/>
                </a:solidFill>
                <a:latin typeface="微软雅黑" panose="020B0503020204020204" pitchFamily="34" charset="-122"/>
                <a:ea typeface="微软雅黑" panose="020B0503020204020204" pitchFamily="34" charset="-122"/>
                <a:cs typeface="微软雅黑" panose="020B0503020204020204" pitchFamily="34" charset="-122"/>
              </a:rPr>
              <a:t>ACF 图用于检测残差序列中的自相关性。</a:t>
            </a:r>
            <a:r>
              <a:rPr sz="900" b="0" i="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大多数滞后点的自相关系数都落在 95% 置信区间（蓝色虚线）范围内</a:t>
            </a:r>
            <a:r>
              <a:rPr sz="900" b="0" i="0">
                <a:solidFill>
                  <a:srgbClr val="333333"/>
                </a:solidFill>
                <a:latin typeface="微软雅黑" panose="020B0503020204020204" pitchFamily="34" charset="-122"/>
                <a:ea typeface="微软雅黑" panose="020B0503020204020204" pitchFamily="34" charset="-122"/>
                <a:cs typeface="微软雅黑" panose="020B0503020204020204" pitchFamily="34" charset="-122"/>
              </a:rPr>
              <a:t>，表明残差</a:t>
            </a:r>
            <a:r>
              <a:rPr sz="900" b="0" i="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基本没有显著的自相关性</a:t>
            </a:r>
            <a:r>
              <a:rPr sz="900" b="0" i="0">
                <a:solidFill>
                  <a:srgbClr val="333333"/>
                </a:solidFill>
                <a:latin typeface="微软雅黑" panose="020B0503020204020204" pitchFamily="34" charset="-122"/>
                <a:ea typeface="微软雅黑" panose="020B0503020204020204" pitchFamily="34" charset="-122"/>
                <a:cs typeface="微软雅黑" panose="020B0503020204020204" pitchFamily="34" charset="-122"/>
              </a:rPr>
              <a:t>，进一步支持了模型的白噪声假设。</a:t>
            </a:r>
            <a:endParaRPr sz="900" b="0" i="0">
              <a:solidFill>
                <a:srgbClr val="333333"/>
              </a:solidFill>
              <a:latin typeface="微软雅黑" panose="020B0503020204020204" pitchFamily="34" charset="-122"/>
              <a:ea typeface="微软雅黑" panose="020B0503020204020204" pitchFamily="34" charset="-122"/>
              <a:cs typeface="微软雅黑" panose="020B0503020204020204" pitchFamily="34" charset="-122"/>
            </a:endParaRPr>
          </a:p>
          <a:p>
            <a:pPr marL="142875" indent="0">
              <a:spcAft>
                <a:spcPct val="0"/>
              </a:spcAft>
              <a:buAutoNum type="arabicPeriod"/>
            </a:pPr>
            <a:endParaRPr lang="zh-CN" altLang="en-US" sz="900" b="0" i="0">
              <a:solidFill>
                <a:srgbClr val="333333"/>
              </a:solidFill>
              <a:latin typeface="微软雅黑" panose="020B0503020204020204" pitchFamily="34" charset="-122"/>
              <a:ea typeface="微软雅黑" panose="020B0503020204020204" pitchFamily="34" charset="-122"/>
              <a:cs typeface="微软雅黑" panose="020B0503020204020204" pitchFamily="34" charset="-122"/>
            </a:endParaRPr>
          </a:p>
          <a:p>
            <a:pPr marL="142875" indent="0">
              <a:spcAft>
                <a:spcPct val="0"/>
              </a:spcAft>
              <a:buAutoNum type="arabicPeriod"/>
            </a:pPr>
            <a:r>
              <a:rPr lang="zh-CN" altLang="en-US" sz="900" b="0" i="0">
                <a:solidFill>
                  <a:srgbClr val="333333"/>
                </a:solidFill>
                <a:latin typeface="微软雅黑" panose="020B0503020204020204" pitchFamily="34" charset="-122"/>
                <a:ea typeface="微软雅黑" panose="020B0503020204020204" pitchFamily="34" charset="-122"/>
                <a:cs typeface="微软雅黑" panose="020B0503020204020204" pitchFamily="34" charset="-122"/>
              </a:rPr>
              <a:t>残差分布直方图：该图显示了残差的分布情况，并叠加了一条拟合的正态分布曲线。直方图的形状接近对称的钟形，表明残差符合正态分布假设。尽管尾部略有偏离，但整体分布特征良好。</a:t>
            </a:r>
            <a:endParaRPr lang="zh-CN" altLang="en-US" sz="900" b="0" i="0">
              <a:solidFill>
                <a:srgbClr val="333333"/>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4" name="文本框 37"/>
          <p:cNvSpPr txBox="1"/>
          <p:nvPr/>
        </p:nvSpPr>
        <p:spPr>
          <a:xfrm>
            <a:off x="919007" y="173649"/>
            <a:ext cx="1258570" cy="372110"/>
          </a:xfrm>
          <a:prstGeom prst="rect">
            <a:avLst/>
          </a:prstGeom>
          <a:noFill/>
        </p:spPr>
        <p:txBody>
          <a:bodyPr wrap="none" lIns="96434" tIns="48216" rIns="96434" bIns="48216" rtlCol="0">
            <a:spAutoFit/>
          </a:bodyPr>
          <a:p>
            <a:pPr algn="l"/>
            <a:r>
              <a:rPr lang="zh-CN" altLang="en-US" b="1" spc="300" dirty="0" smtClean="0">
                <a:latin typeface="微软雅黑" panose="020B0503020204020204" pitchFamily="34" charset="-122"/>
                <a:ea typeface="微软雅黑" panose="020B0503020204020204" pitchFamily="34" charset="-122"/>
                <a:cs typeface="汉仪雅酷黑 75W" panose="020B0804020202020204" charset="-122"/>
                <a:sym typeface="Arial" panose="020B0604020202020204" pitchFamily="34" charset="0"/>
              </a:rPr>
              <a:t>其他数据</a:t>
            </a:r>
            <a:endParaRPr lang="zh-CN" altLang="en-US" b="1" spc="300" dirty="0" smtClean="0">
              <a:latin typeface="微软雅黑" panose="020B0503020204020204" pitchFamily="34" charset="-122"/>
              <a:ea typeface="微软雅黑" panose="020B0503020204020204" pitchFamily="34" charset="-122"/>
              <a:cs typeface="汉仪雅酷黑 75W" panose="020B0804020202020204" charset="-122"/>
              <a:sym typeface="Arial" panose="020B0604020202020204" pitchFamily="34" charset="0"/>
            </a:endParaRPr>
          </a:p>
        </p:txBody>
      </p:sp>
      <p:grpSp>
        <p:nvGrpSpPr>
          <p:cNvPr id="25" name="组合 24"/>
          <p:cNvGrpSpPr/>
          <p:nvPr/>
        </p:nvGrpSpPr>
        <p:grpSpPr>
          <a:xfrm>
            <a:off x="458820" y="258462"/>
            <a:ext cx="391287" cy="204749"/>
            <a:chOff x="2789646" y="-737419"/>
            <a:chExt cx="926165" cy="484632"/>
          </a:xfrm>
        </p:grpSpPr>
        <p:sp>
          <p:nvSpPr>
            <p:cNvPr id="26" name="燕尾形 25"/>
            <p:cNvSpPr/>
            <p:nvPr/>
          </p:nvSpPr>
          <p:spPr>
            <a:xfrm>
              <a:off x="2789646" y="-737419"/>
              <a:ext cx="484632" cy="484632"/>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solidFill>
                  <a:schemeClr val="tx1"/>
                </a:solidFill>
                <a:latin typeface="汉仪雅酷黑 75W" panose="020B0804020202020204" charset="-122"/>
                <a:ea typeface="汉仪雅酷黑 75W" panose="020B0804020202020204" charset="-122"/>
              </a:endParaRPr>
            </a:p>
          </p:txBody>
        </p:sp>
        <p:sp>
          <p:nvSpPr>
            <p:cNvPr id="27" name="燕尾形 26"/>
            <p:cNvSpPr/>
            <p:nvPr/>
          </p:nvSpPr>
          <p:spPr>
            <a:xfrm>
              <a:off x="3231179" y="-737419"/>
              <a:ext cx="484632" cy="484632"/>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solidFill>
                  <a:schemeClr val="tx1"/>
                </a:solidFill>
                <a:latin typeface="汉仪雅酷黑 75W" panose="020B0804020202020204" charset="-122"/>
                <a:ea typeface="汉仪雅酷黑 75W" panose="020B0804020202020204" charset="-122"/>
              </a:endParaRPr>
            </a:p>
          </p:txBody>
        </p:sp>
      </p:grpSp>
      <p:sp>
        <p:nvSpPr>
          <p:cNvPr id="4" name="矩形 3"/>
          <p:cNvSpPr/>
          <p:nvPr>
            <p:custDataLst>
              <p:tags r:id="rId2"/>
            </p:custDataLst>
          </p:nvPr>
        </p:nvSpPr>
        <p:spPr>
          <a:xfrm>
            <a:off x="1473129" y="735431"/>
            <a:ext cx="3041725" cy="1994032"/>
          </a:xfrm>
          <a:prstGeom prst="rect">
            <a:avLst/>
          </a:prstGeom>
          <a:no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p>
            <a:pPr algn="ctr" fontAlgn="auto">
              <a:lnSpc>
                <a:spcPct val="130000"/>
              </a:lnSpc>
            </a:pPr>
            <a:endParaRPr lang="zh-CN" altLang="en-US" sz="1350" spc="150">
              <a:solidFill>
                <a:schemeClr val="tx1"/>
              </a:solidFill>
            </a:endParaRPr>
          </a:p>
        </p:txBody>
      </p:sp>
      <p:sp>
        <p:nvSpPr>
          <p:cNvPr id="7" name="文本框 6"/>
          <p:cNvSpPr txBox="1"/>
          <p:nvPr>
            <p:custDataLst>
              <p:tags r:id="rId3"/>
            </p:custDataLst>
          </p:nvPr>
        </p:nvSpPr>
        <p:spPr>
          <a:xfrm>
            <a:off x="1546662" y="773739"/>
            <a:ext cx="2894464" cy="1931093"/>
          </a:xfrm>
          <a:prstGeom prst="rect">
            <a:avLst/>
          </a:prstGeom>
          <a:noFill/>
        </p:spPr>
        <p:txBody>
          <a:bodyPr wrap="square" rtlCol="0" anchor="t" anchorCtr="0">
            <a:normAutofit/>
          </a:bodyPr>
          <a:p>
            <a:pPr marL="0" lvl="0" indent="0" algn="l">
              <a:lnSpc>
                <a:spcPct val="120000"/>
              </a:lnSpc>
              <a:spcBef>
                <a:spcPts val="0"/>
              </a:spcBef>
              <a:spcAft>
                <a:spcPts val="800"/>
              </a:spcAft>
              <a:buSzPct val="100000"/>
              <a:buNone/>
            </a:pPr>
            <a:r>
              <a:rPr lang="zh-CN" altLang="en-US" sz="975" spc="60">
                <a:solidFill>
                  <a:schemeClr val="tx1">
                    <a:lumMod val="85000"/>
                    <a:lumOff val="15000"/>
                  </a:schemeClr>
                </a:solidFill>
                <a:latin typeface="微软雅黑" panose="020B0503020204020204" pitchFamily="34" charset="-122"/>
                <a:ea typeface="微软雅黑" panose="020B0503020204020204" pitchFamily="34" charset="-122"/>
              </a:rPr>
              <a:t>从柱状图可以看出，邮编为“2618”的区域平均价格最高，其次是“2603”、“2600”等区域，显示这些区域的房价较高且相对集中。第二部分的柱状堆叠图则展示了这些高价值区域中不同房产类型（house 和 unit）的分布比例。可以发现，绝大多数区域中 house 类型房产占比更高，而某些区域如“2612”显示 unit 的比例较大，反映了区域房产类型差异化的特点。</a:t>
            </a:r>
            <a:endParaRPr lang="zh-CN" altLang="en-US" sz="975" spc="6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8" name="剪去对角的矩形 7"/>
          <p:cNvSpPr/>
          <p:nvPr>
            <p:custDataLst>
              <p:tags r:id="rId4"/>
            </p:custDataLst>
          </p:nvPr>
        </p:nvSpPr>
        <p:spPr>
          <a:xfrm>
            <a:off x="422756" y="774942"/>
            <a:ext cx="888914" cy="889697"/>
          </a:xfrm>
          <a:prstGeom prst="snip2Diag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sz="1350"/>
          </a:p>
        </p:txBody>
      </p:sp>
      <p:sp>
        <p:nvSpPr>
          <p:cNvPr id="19" name="文本框 18"/>
          <p:cNvSpPr txBox="1"/>
          <p:nvPr>
            <p:custDataLst>
              <p:tags r:id="rId5"/>
            </p:custDataLst>
          </p:nvPr>
        </p:nvSpPr>
        <p:spPr>
          <a:xfrm>
            <a:off x="495976" y="861506"/>
            <a:ext cx="742475" cy="716569"/>
          </a:xfrm>
          <a:prstGeom prst="rect">
            <a:avLst/>
          </a:prstGeom>
          <a:noFill/>
        </p:spPr>
        <p:txBody>
          <a:bodyPr vert="horz" wrap="square" lIns="68580" tIns="34290" rIns="68580" bIns="34290" rtlCol="0" anchor="t" anchorCtr="0">
            <a:normAutofit lnSpcReduction="10000"/>
          </a:bodyPr>
          <a:p>
            <a:pPr fontAlgn="auto">
              <a:lnSpc>
                <a:spcPct val="130000"/>
              </a:lnSpc>
            </a:pPr>
            <a:r>
              <a:rPr lang="en-US" altLang="zh-CN" sz="3300" b="1" spc="150" dirty="0">
                <a:solidFill>
                  <a:schemeClr val="lt1"/>
                </a:solidFill>
                <a:uFillTx/>
                <a:latin typeface="微软雅黑" panose="020B0503020204020204" pitchFamily="34" charset="-122"/>
                <a:ea typeface="微软雅黑" panose="020B0503020204020204" pitchFamily="34" charset="-122"/>
              </a:rPr>
              <a:t>01</a:t>
            </a:r>
            <a:endParaRPr lang="en-US" altLang="zh-CN" sz="3300" b="1" spc="150" dirty="0">
              <a:solidFill>
                <a:schemeClr val="lt1"/>
              </a:solidFill>
              <a:uFillTx/>
              <a:latin typeface="微软雅黑" panose="020B0503020204020204" pitchFamily="34" charset="-122"/>
              <a:ea typeface="微软雅黑" panose="020B0503020204020204" pitchFamily="34" charset="-122"/>
            </a:endParaRPr>
          </a:p>
        </p:txBody>
      </p:sp>
      <p:sp>
        <p:nvSpPr>
          <p:cNvPr id="23" name="矩形 22"/>
          <p:cNvSpPr/>
          <p:nvPr>
            <p:custDataLst>
              <p:tags r:id="rId6"/>
            </p:custDataLst>
          </p:nvPr>
        </p:nvSpPr>
        <p:spPr>
          <a:xfrm>
            <a:off x="1481622" y="2970430"/>
            <a:ext cx="3041725" cy="1994032"/>
          </a:xfrm>
          <a:prstGeom prst="rect">
            <a:avLst/>
          </a:prstGeom>
          <a:noFill/>
          <a:ln w="63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p>
            <a:pPr algn="ctr" fontAlgn="auto">
              <a:lnSpc>
                <a:spcPct val="130000"/>
              </a:lnSpc>
            </a:pPr>
            <a:endParaRPr lang="zh-CN" altLang="en-US" sz="1350" spc="150">
              <a:solidFill>
                <a:schemeClr val="tx1"/>
              </a:solidFill>
            </a:endParaRPr>
          </a:p>
        </p:txBody>
      </p:sp>
      <p:sp>
        <p:nvSpPr>
          <p:cNvPr id="10" name="文本框 9"/>
          <p:cNvSpPr txBox="1"/>
          <p:nvPr>
            <p:custDataLst>
              <p:tags r:id="rId7"/>
            </p:custDataLst>
          </p:nvPr>
        </p:nvSpPr>
        <p:spPr>
          <a:xfrm>
            <a:off x="1555155" y="3008739"/>
            <a:ext cx="2894464" cy="1931093"/>
          </a:xfrm>
          <a:prstGeom prst="rect">
            <a:avLst/>
          </a:prstGeom>
          <a:noFill/>
        </p:spPr>
        <p:txBody>
          <a:bodyPr wrap="square" rtlCol="0" anchor="t" anchorCtr="0">
            <a:normAutofit/>
          </a:bodyPr>
          <a:p>
            <a:pPr marL="0" lvl="0" indent="0" algn="l">
              <a:lnSpc>
                <a:spcPct val="120000"/>
              </a:lnSpc>
              <a:spcBef>
                <a:spcPts val="0"/>
              </a:spcBef>
              <a:spcAft>
                <a:spcPts val="800"/>
              </a:spcAft>
              <a:buSzPct val="100000"/>
              <a:buNone/>
            </a:pPr>
            <a:r>
              <a:rPr lang="zh-CN" altLang="en-US" sz="975" spc="50">
                <a:solidFill>
                  <a:schemeClr val="tx1">
                    <a:lumMod val="85000"/>
                    <a:lumOff val="15000"/>
                  </a:schemeClr>
                </a:solidFill>
                <a:latin typeface="微软雅黑" panose="020B0503020204020204" pitchFamily="34" charset="-122"/>
                <a:ea typeface="微软雅黑" panose="020B0503020204020204" pitchFamily="34" charset="-122"/>
              </a:rPr>
              <a:t>总体来看，卧室数量越多，房产的平均价格越高，尤其是拥有4到5个卧室的房屋价格显著高于其他类型。而不同房产类型（house 和 unit）在各卧室数量段中均有分布，但 house 的价格普遍较高。下部分折线图展示了不同卧室数量房产价格的时间变化趋势。从中可以观察到，所有房产价格总体呈现上涨趋势，但卧室数量较多（如4和5卧室）的房产价格波动较大，同时也维持在更高的价格区间。</a:t>
            </a:r>
            <a:endParaRPr lang="zh-CN" altLang="en-US" sz="975" spc="5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11" name="剪去对角的矩形 10"/>
          <p:cNvSpPr/>
          <p:nvPr>
            <p:custDataLst>
              <p:tags r:id="rId8"/>
            </p:custDataLst>
          </p:nvPr>
        </p:nvSpPr>
        <p:spPr>
          <a:xfrm>
            <a:off x="431249" y="3009941"/>
            <a:ext cx="888914" cy="889697"/>
          </a:xfrm>
          <a:prstGeom prst="snip2Diag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sz="1350"/>
          </a:p>
        </p:txBody>
      </p:sp>
      <p:sp>
        <p:nvSpPr>
          <p:cNvPr id="12" name="文本框 11"/>
          <p:cNvSpPr txBox="1"/>
          <p:nvPr>
            <p:custDataLst>
              <p:tags r:id="rId9"/>
            </p:custDataLst>
          </p:nvPr>
        </p:nvSpPr>
        <p:spPr>
          <a:xfrm>
            <a:off x="504469" y="3096506"/>
            <a:ext cx="742475" cy="716569"/>
          </a:xfrm>
          <a:prstGeom prst="rect">
            <a:avLst/>
          </a:prstGeom>
          <a:noFill/>
        </p:spPr>
        <p:txBody>
          <a:bodyPr vert="horz" wrap="square" lIns="68580" tIns="34290" rIns="68580" bIns="34290" rtlCol="0" anchor="t" anchorCtr="0">
            <a:normAutofit lnSpcReduction="10000"/>
          </a:bodyPr>
          <a:p>
            <a:pPr fontAlgn="auto">
              <a:lnSpc>
                <a:spcPct val="130000"/>
              </a:lnSpc>
            </a:pPr>
            <a:r>
              <a:rPr lang="en-US" altLang="zh-CN" sz="3300" b="1" spc="150" dirty="0">
                <a:solidFill>
                  <a:schemeClr val="lt1"/>
                </a:solidFill>
                <a:uFillTx/>
                <a:latin typeface="微软雅黑" panose="020B0503020204020204" pitchFamily="34" charset="-122"/>
                <a:ea typeface="微软雅黑" panose="020B0503020204020204" pitchFamily="34" charset="-122"/>
              </a:rPr>
              <a:t>02</a:t>
            </a:r>
            <a:endParaRPr lang="en-US" altLang="zh-CN" sz="3300" b="1" spc="150" dirty="0">
              <a:solidFill>
                <a:schemeClr val="lt1"/>
              </a:solidFill>
              <a:uFillTx/>
              <a:latin typeface="微软雅黑" panose="020B0503020204020204" pitchFamily="34" charset="-122"/>
              <a:ea typeface="微软雅黑" panose="020B0503020204020204" pitchFamily="34" charset="-122"/>
            </a:endParaRPr>
          </a:p>
        </p:txBody>
      </p:sp>
      <p:pic>
        <p:nvPicPr>
          <p:cNvPr id="2" name="图片 1"/>
          <p:cNvPicPr>
            <a:picLocks noChangeAspect="1"/>
          </p:cNvPicPr>
          <p:nvPr>
            <p:custDataLst>
              <p:tags r:id="rId10"/>
            </p:custDataLst>
          </p:nvPr>
        </p:nvPicPr>
        <p:blipFill rotWithShape="1">
          <a:blip r:embed="rId11"/>
          <a:srcRect/>
          <a:stretch>
            <a:fillRect/>
          </a:stretch>
        </p:blipFill>
        <p:spPr>
          <a:xfrm>
            <a:off x="5083493" y="735330"/>
            <a:ext cx="3227070" cy="1994059"/>
          </a:xfrm>
          <a:custGeom>
            <a:avLst/>
            <a:gdLst/>
            <a:ahLst/>
            <a:cxnLst>
              <a:cxn ang="3">
                <a:pos x="hc" y="t"/>
              </a:cxn>
              <a:cxn ang="cd2">
                <a:pos x="l" y="vc"/>
              </a:cxn>
              <a:cxn ang="cd4">
                <a:pos x="hc" y="b"/>
              </a:cxn>
              <a:cxn ang="0">
                <a:pos x="r" y="vc"/>
              </a:cxn>
            </a:cxnLst>
            <a:rect l="l" t="t" r="r" b="b"/>
            <a:pathLst>
              <a:path w="9360" h="3360">
                <a:moveTo>
                  <a:pt x="0" y="0"/>
                </a:moveTo>
                <a:lnTo>
                  <a:pt x="9360" y="0"/>
                </a:lnTo>
                <a:lnTo>
                  <a:pt x="9360" y="3360"/>
                </a:lnTo>
                <a:lnTo>
                  <a:pt x="0" y="3360"/>
                </a:lnTo>
                <a:lnTo>
                  <a:pt x="0" y="0"/>
                </a:lnTo>
                <a:close/>
              </a:path>
            </a:pathLst>
          </a:custGeom>
        </p:spPr>
      </p:pic>
      <p:pic>
        <p:nvPicPr>
          <p:cNvPr id="6" name="图片 5"/>
          <p:cNvPicPr>
            <a:picLocks noChangeAspect="1"/>
          </p:cNvPicPr>
          <p:nvPr>
            <p:custDataLst>
              <p:tags r:id="rId12"/>
            </p:custDataLst>
          </p:nvPr>
        </p:nvPicPr>
        <p:blipFill rotWithShape="1">
          <a:blip r:embed="rId13"/>
          <a:srcRect/>
          <a:stretch>
            <a:fillRect/>
          </a:stretch>
        </p:blipFill>
        <p:spPr>
          <a:xfrm>
            <a:off x="5083493" y="2970371"/>
            <a:ext cx="3227070" cy="1994059"/>
          </a:xfrm>
          <a:custGeom>
            <a:avLst/>
            <a:gdLst/>
            <a:ahLst/>
            <a:cxnLst>
              <a:cxn ang="3">
                <a:pos x="hc" y="t"/>
              </a:cxn>
              <a:cxn ang="cd2">
                <a:pos x="l" y="vc"/>
              </a:cxn>
              <a:cxn ang="cd4">
                <a:pos x="hc" y="b"/>
              </a:cxn>
              <a:cxn ang="0">
                <a:pos x="r" y="vc"/>
              </a:cxn>
            </a:cxnLst>
            <a:rect l="l" t="t" r="r" b="b"/>
            <a:pathLst>
              <a:path w="9360" h="3360">
                <a:moveTo>
                  <a:pt x="0" y="0"/>
                </a:moveTo>
                <a:lnTo>
                  <a:pt x="9360" y="0"/>
                </a:lnTo>
                <a:lnTo>
                  <a:pt x="9360" y="3360"/>
                </a:lnTo>
                <a:lnTo>
                  <a:pt x="0" y="3360"/>
                </a:lnTo>
                <a:lnTo>
                  <a:pt x="0" y="0"/>
                </a:lnTo>
                <a:close/>
              </a:path>
            </a:pathLst>
          </a:custGeom>
        </p:spPr>
      </p:pic>
      <mc:AlternateContent xmlns:mc="http://schemas.openxmlformats.org/markup-compatibility/2006" xmlns:p14="http://schemas.microsoft.com/office/powerpoint/2010/main">
        <mc:Choice Requires="p14">
          <p:contentPart r:id="rId14" p14:bwMode="auto">
            <p14:nvContentPartPr>
              <p14:cNvPr id="3" name="墨迹 2"/>
              <p14:cNvContentPartPr/>
              <p14:nvPr/>
            </p14:nvContentPartPr>
            <p14:xfrm>
              <a:off x="5087303" y="929640"/>
              <a:ext cx="79058" cy="255270"/>
            </p14:xfrm>
          </p:contentPart>
        </mc:Choice>
        <mc:Fallback xmlns="">
          <p:pic>
            <p:nvPicPr>
              <p:cNvPr id="3" name="墨迹 2"/>
            </p:nvPicPr>
            <p:blipFill>
              <a:blip r:embed="rId15"/>
            </p:blipFill>
            <p:spPr>
              <a:xfrm>
                <a:off x="5087303" y="929640"/>
                <a:ext cx="79058" cy="255270"/>
              </a:xfrm>
              <a:prstGeom prst="rect"/>
            </p:spPr>
          </p:pic>
        </mc:Fallback>
      </mc:AlternateContent>
      <mc:AlternateContent xmlns:mc="http://schemas.openxmlformats.org/markup-compatibility/2006" xmlns:p14="http://schemas.microsoft.com/office/powerpoint/2010/main">
        <mc:Choice Requires="p14">
          <p:contentPart r:id="rId16" p14:bwMode="auto">
            <p14:nvContentPartPr>
              <p14:cNvPr id="5" name="墨迹 4"/>
              <p14:cNvContentPartPr/>
              <p14:nvPr/>
            </p14:nvContentPartPr>
            <p14:xfrm>
              <a:off x="5094446" y="3132296"/>
              <a:ext cx="71914" cy="243364"/>
            </p14:xfrm>
          </p:contentPart>
        </mc:Choice>
        <mc:Fallback xmlns="">
          <p:pic>
            <p:nvPicPr>
              <p:cNvPr id="5" name="墨迹 4"/>
            </p:nvPicPr>
            <p:blipFill>
              <a:blip r:embed="rId17"/>
            </p:blipFill>
            <p:spPr>
              <a:xfrm>
                <a:off x="5094446" y="3132296"/>
                <a:ext cx="71914" cy="243364"/>
              </a:xfrm>
              <a:prstGeom prst="rect"/>
            </p:spPr>
          </p:pic>
        </mc:Fallback>
      </mc:AlternateContent>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grpSp>
        <p:nvGrpSpPr>
          <p:cNvPr id="6" name="组合 5"/>
          <p:cNvGrpSpPr/>
          <p:nvPr/>
        </p:nvGrpSpPr>
        <p:grpSpPr>
          <a:xfrm>
            <a:off x="458820" y="258462"/>
            <a:ext cx="391287" cy="204749"/>
            <a:chOff x="2789646" y="-737419"/>
            <a:chExt cx="926165" cy="484632"/>
          </a:xfrm>
        </p:grpSpPr>
        <p:sp>
          <p:nvSpPr>
            <p:cNvPr id="7" name="燕尾形 6"/>
            <p:cNvSpPr/>
            <p:nvPr/>
          </p:nvSpPr>
          <p:spPr>
            <a:xfrm>
              <a:off x="2789646" y="-737419"/>
              <a:ext cx="484632" cy="484632"/>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solidFill>
                  <a:schemeClr val="tx1"/>
                </a:solidFill>
                <a:latin typeface="汉仪雅酷黑 75W" panose="020B0804020202020204" charset="-122"/>
                <a:ea typeface="汉仪雅酷黑 75W" panose="020B0804020202020204" charset="-122"/>
              </a:endParaRPr>
            </a:p>
          </p:txBody>
        </p:sp>
        <p:sp>
          <p:nvSpPr>
            <p:cNvPr id="8" name="燕尾形 7"/>
            <p:cNvSpPr/>
            <p:nvPr/>
          </p:nvSpPr>
          <p:spPr>
            <a:xfrm>
              <a:off x="3231179" y="-737419"/>
              <a:ext cx="484632" cy="484632"/>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solidFill>
                  <a:schemeClr val="tx1"/>
                </a:solidFill>
                <a:latin typeface="汉仪雅酷黑 75W" panose="020B0804020202020204" charset="-122"/>
                <a:ea typeface="汉仪雅酷黑 75W" panose="020B0804020202020204" charset="-122"/>
              </a:endParaRPr>
            </a:p>
          </p:txBody>
        </p:sp>
      </p:grpSp>
      <p:sp>
        <p:nvSpPr>
          <p:cNvPr id="4" name="矩形 3"/>
          <p:cNvSpPr/>
          <p:nvPr>
            <p:custDataLst>
              <p:tags r:id="rId2"/>
            </p:custDataLst>
          </p:nvPr>
        </p:nvSpPr>
        <p:spPr>
          <a:xfrm>
            <a:off x="458629" y="968693"/>
            <a:ext cx="2324100" cy="33956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sz="1050">
                <a:latin typeface="黑体" panose="02010609060101010101" charset="-122"/>
                <a:ea typeface="黑体" panose="02010609060101010101" charset="-122"/>
              </a:rPr>
              <a:t>House 聚焦高端市场与长期自住需求</a:t>
            </a:r>
            <a:endParaRPr sz="1050">
              <a:latin typeface="黑体" panose="02010609060101010101" charset="-122"/>
              <a:ea typeface="黑体" panose="02010609060101010101" charset="-122"/>
            </a:endParaRPr>
          </a:p>
          <a:p>
            <a:pPr algn="ctr"/>
            <a:r>
              <a:rPr sz="1050">
                <a:latin typeface="黑体" panose="02010609060101010101" charset="-122"/>
                <a:ea typeface="黑体" panose="02010609060101010101" charset="-122"/>
              </a:rPr>
              <a:t>Unit 主攻低价投资市场</a:t>
            </a:r>
            <a:endParaRPr sz="1050">
              <a:latin typeface="黑体" panose="02010609060101010101" charset="-122"/>
              <a:ea typeface="黑体" panose="02010609060101010101" charset="-122"/>
            </a:endParaRPr>
          </a:p>
        </p:txBody>
      </p:sp>
      <p:sp>
        <p:nvSpPr>
          <p:cNvPr id="11" name="矩形 10"/>
          <p:cNvSpPr/>
          <p:nvPr>
            <p:custDataLst>
              <p:tags r:id="rId3"/>
            </p:custDataLst>
          </p:nvPr>
        </p:nvSpPr>
        <p:spPr>
          <a:xfrm>
            <a:off x="4496753" y="968693"/>
            <a:ext cx="1587818" cy="33956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sz="1050">
                <a:latin typeface="黑体" panose="02010609060101010101" charset="-122"/>
                <a:ea typeface="黑体" panose="02010609060101010101" charset="-122"/>
              </a:rPr>
              <a:t>根据区域差异推荐房型</a:t>
            </a:r>
            <a:endParaRPr lang="zh-CN" altLang="en-US" sz="1050" dirty="0" smtClean="0">
              <a:solidFill>
                <a:schemeClr val="bg1"/>
              </a:solidFill>
              <a:latin typeface="黑体" panose="02010609060101010101" charset="-122"/>
              <a:ea typeface="黑体" panose="02010609060101010101" charset="-122"/>
            </a:endParaRPr>
          </a:p>
        </p:txBody>
      </p:sp>
      <p:sp>
        <p:nvSpPr>
          <p:cNvPr id="12" name="矩形 11"/>
          <p:cNvSpPr/>
          <p:nvPr>
            <p:custDataLst>
              <p:tags r:id="rId4"/>
            </p:custDataLst>
          </p:nvPr>
        </p:nvSpPr>
        <p:spPr>
          <a:xfrm>
            <a:off x="458629" y="3411855"/>
            <a:ext cx="2324100" cy="347186"/>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sz="1050">
                <a:latin typeface="黑体" panose="02010609060101010101" charset="-122"/>
                <a:ea typeface="黑体" panose="02010609060101010101" charset="-122"/>
              </a:rPr>
              <a:t>针对高价值区域的投资机会</a:t>
            </a:r>
            <a:endParaRPr sz="1050">
              <a:latin typeface="黑体" panose="02010609060101010101" charset="-122"/>
              <a:ea typeface="黑体" panose="02010609060101010101" charset="-122"/>
            </a:endParaRPr>
          </a:p>
        </p:txBody>
      </p:sp>
      <p:sp>
        <p:nvSpPr>
          <p:cNvPr id="13" name="矩形 12"/>
          <p:cNvSpPr/>
          <p:nvPr>
            <p:custDataLst>
              <p:tags r:id="rId5"/>
            </p:custDataLst>
          </p:nvPr>
        </p:nvSpPr>
        <p:spPr>
          <a:xfrm>
            <a:off x="4496714" y="3411870"/>
            <a:ext cx="1587276" cy="34726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050" dirty="0" smtClean="0">
                <a:solidFill>
                  <a:schemeClr val="bg1"/>
                </a:solidFill>
                <a:latin typeface="汉仪旗黑-55简" panose="00020600040101010101" charset="-128"/>
                <a:ea typeface="汉仪旗黑-55简" panose="00020600040101010101" charset="-128"/>
              </a:rPr>
              <a:t>房型与卧室数量的选择</a:t>
            </a:r>
            <a:endParaRPr lang="zh-CN" altLang="en-US" sz="1050" dirty="0" smtClean="0">
              <a:solidFill>
                <a:schemeClr val="bg1"/>
              </a:solidFill>
              <a:latin typeface="汉仪旗黑-55简" panose="00020600040101010101" charset="-128"/>
              <a:ea typeface="汉仪旗黑-55简" panose="00020600040101010101" charset="-128"/>
            </a:endParaRPr>
          </a:p>
        </p:txBody>
      </p:sp>
      <p:sp>
        <p:nvSpPr>
          <p:cNvPr id="3" name="文本框 37"/>
          <p:cNvSpPr txBox="1"/>
          <p:nvPr/>
        </p:nvSpPr>
        <p:spPr>
          <a:xfrm>
            <a:off x="919007" y="173649"/>
            <a:ext cx="1525270" cy="372110"/>
          </a:xfrm>
          <a:prstGeom prst="rect">
            <a:avLst/>
          </a:prstGeom>
          <a:noFill/>
        </p:spPr>
        <p:txBody>
          <a:bodyPr wrap="none" lIns="96434" tIns="48216" rIns="96434" bIns="48216" rtlCol="0">
            <a:spAutoFit/>
          </a:bodyPr>
          <a:p>
            <a:pPr algn="l"/>
            <a:r>
              <a:rPr lang="zh-CN" altLang="en-US" b="1" spc="300" dirty="0" smtClean="0">
                <a:latin typeface="微软雅黑" panose="020B0503020204020204" pitchFamily="34" charset="-122"/>
                <a:ea typeface="微软雅黑" panose="020B0503020204020204" pitchFamily="34" charset="-122"/>
                <a:cs typeface="汉仪雅酷黑 75W" panose="020B0804020202020204" charset="-122"/>
                <a:sym typeface="Arial" panose="020B0604020202020204" pitchFamily="34" charset="0"/>
              </a:rPr>
              <a:t>结论与建议</a:t>
            </a:r>
            <a:endParaRPr lang="zh-CN" altLang="en-US" b="1" spc="300" dirty="0" smtClean="0">
              <a:latin typeface="微软雅黑" panose="020B0503020204020204" pitchFamily="34" charset="-122"/>
              <a:ea typeface="微软雅黑" panose="020B0503020204020204" pitchFamily="34" charset="-122"/>
              <a:cs typeface="汉仪雅酷黑 75W" panose="020B0804020202020204" charset="-122"/>
              <a:sym typeface="Arial" panose="020B0604020202020204" pitchFamily="34" charset="0"/>
            </a:endParaRPr>
          </a:p>
        </p:txBody>
      </p:sp>
      <p:sp>
        <p:nvSpPr>
          <p:cNvPr id="17" name="文本框 16"/>
          <p:cNvSpPr txBox="1"/>
          <p:nvPr/>
        </p:nvSpPr>
        <p:spPr>
          <a:xfrm>
            <a:off x="458629" y="1389221"/>
            <a:ext cx="3589496" cy="1583531"/>
          </a:xfrm>
          <a:prstGeom prst="rect">
            <a:avLst/>
          </a:prstGeom>
          <a:noFill/>
        </p:spPr>
        <p:txBody>
          <a:bodyPr wrap="square" rtlCol="0" anchor="t">
            <a:noAutofit/>
          </a:bodyPr>
          <a:p>
            <a:pPr marL="171450" lvl="0" indent="-171450">
              <a:buFont typeface="Arial" panose="020B0604020202020204" pitchFamily="34" charset="0"/>
              <a:buChar char="•"/>
            </a:pPr>
            <a:r>
              <a:rPr lang="zh-CN" altLang="en-US" sz="900"/>
              <a:t>House 类型房产价格普遍较高，适合定位于高端市场或满足长期自住需求的客户。房产中介可以将 House 的核心优势（如更大的居住面积、更好的私密性、独立庭院等）作为宣传重点，吸引注重生活品质的家庭购房者。同时，对于高价值区域的 House，可以推荐作为长期投资的优质选择，因其增值潜力较大。</a:t>
            </a:r>
            <a:endParaRPr lang="zh-CN" altLang="en-US" sz="900"/>
          </a:p>
          <a:p>
            <a:pPr marL="171450" lvl="0" indent="-171450">
              <a:buFont typeface="Arial" panose="020B0604020202020204" pitchFamily="34" charset="0"/>
              <a:buChar char="•"/>
            </a:pPr>
            <a:endParaRPr lang="zh-CN" altLang="en-US" sz="900"/>
          </a:p>
          <a:p>
            <a:pPr marL="171450" lvl="0" indent="-171450">
              <a:buFont typeface="Arial" panose="020B0604020202020204" pitchFamily="34" charset="0"/>
              <a:buChar char="•"/>
            </a:pPr>
            <a:r>
              <a:rPr lang="zh-CN" altLang="en-US" sz="900"/>
              <a:t>Unit 类型房产价格相对较低，适合年轻人、小型家庭或投资者购买。房产中介可以将 Unit 的便利性（如靠近交通枢纽、商业中心）、较低的维护成本，以及稳定的租赁需求作为卖点吸引客户。此外，购房者如果关注租金回报率，可以重点考虑热门区域的 Unit 作为投资组合的一部分。</a:t>
            </a:r>
            <a:endParaRPr lang="zh-CN" altLang="en-US" sz="900"/>
          </a:p>
        </p:txBody>
      </p:sp>
      <p:sp>
        <p:nvSpPr>
          <p:cNvPr id="18" name="文本框 17"/>
          <p:cNvSpPr txBox="1"/>
          <p:nvPr/>
        </p:nvSpPr>
        <p:spPr>
          <a:xfrm>
            <a:off x="4496714" y="1389458"/>
            <a:ext cx="4180309" cy="622459"/>
          </a:xfrm>
          <a:prstGeom prst="rect">
            <a:avLst/>
          </a:prstGeom>
          <a:noFill/>
        </p:spPr>
        <p:txBody>
          <a:bodyPr wrap="square" rtlCol="0" anchor="t">
            <a:noAutofit/>
          </a:bodyPr>
          <a:p>
            <a:pPr lvl="0" indent="0">
              <a:buNone/>
            </a:pPr>
            <a:r>
              <a:rPr lang="zh-CN" altLang="en-US" sz="900"/>
              <a:t>在郊区或地广人稀的区域，House 往往更符合市场需求，因其提供更多居住空间和更好的生活品质；而在市区或商业密集区，Unit 更受欢迎，因其价格低且交通便利。因此，房产中介在推广时应根据区域特点进行精准推荐，例如在市区优先推广 Unit，而在郊区重点宣传 House。</a:t>
            </a:r>
            <a:endParaRPr lang="zh-CN" altLang="en-US" sz="900"/>
          </a:p>
        </p:txBody>
      </p:sp>
      <p:sp>
        <p:nvSpPr>
          <p:cNvPr id="22" name="文本框 21"/>
          <p:cNvSpPr txBox="1"/>
          <p:nvPr/>
        </p:nvSpPr>
        <p:spPr>
          <a:xfrm>
            <a:off x="458784" y="3779536"/>
            <a:ext cx="3589658" cy="1176338"/>
          </a:xfrm>
          <a:prstGeom prst="rect">
            <a:avLst/>
          </a:prstGeom>
          <a:noFill/>
        </p:spPr>
        <p:txBody>
          <a:bodyPr wrap="square" rtlCol="0" anchor="t">
            <a:noAutofit/>
          </a:bodyPr>
          <a:p>
            <a:pPr lvl="0" indent="0">
              <a:buNone/>
            </a:pPr>
            <a:r>
              <a:rPr sz="900"/>
              <a:t>从邮政编码的高价值区域分析中可以看出，房价较高的区域集中在特定邮政编码，例如`2618`、`2603`等。这些区域可能由于良好的地理位置或高需求而保持较高的房价水平。因此，房产中介可以优先在这些区域集中资源，例如推广高端房产项目或吸引高净值客户群体。购房者则需要根据自身预算，考虑是否在这些区域进行投资，特别是在这些区域房价稳定增长的情况下。</a:t>
            </a:r>
            <a:endParaRPr sz="900"/>
          </a:p>
        </p:txBody>
      </p:sp>
      <p:sp>
        <p:nvSpPr>
          <p:cNvPr id="23" name="文本框 22"/>
          <p:cNvSpPr txBox="1"/>
          <p:nvPr/>
        </p:nvSpPr>
        <p:spPr>
          <a:xfrm>
            <a:off x="4496714" y="3895233"/>
            <a:ext cx="4180346" cy="483870"/>
          </a:xfrm>
          <a:prstGeom prst="rect">
            <a:avLst/>
          </a:prstGeom>
          <a:noFill/>
        </p:spPr>
        <p:txBody>
          <a:bodyPr wrap="square" rtlCol="0" anchor="t">
            <a:noAutofit/>
          </a:bodyPr>
          <a:p>
            <a:r>
              <a:rPr sz="900"/>
              <a:t>对于卧室数量的分析表明，卧室较多（如4-5间）的房产通常价格较高，但在某些区域或房型中，其价格涨幅可能趋于平缓。如果购房者注重性价比，选择卧室数量适中的房型（如3间）可能会是更好的选择。而房产中介可以通过分析区域内需求，推荐符合购房者预算和需求的房型，优化房产匹配。</a:t>
            </a:r>
            <a:endParaRPr sz="900"/>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grpSp>
        <p:nvGrpSpPr>
          <p:cNvPr id="6" name="组合 5"/>
          <p:cNvGrpSpPr/>
          <p:nvPr/>
        </p:nvGrpSpPr>
        <p:grpSpPr>
          <a:xfrm>
            <a:off x="458820" y="258462"/>
            <a:ext cx="391287" cy="204749"/>
            <a:chOff x="2789646" y="-737419"/>
            <a:chExt cx="926165" cy="484632"/>
          </a:xfrm>
        </p:grpSpPr>
        <p:sp>
          <p:nvSpPr>
            <p:cNvPr id="7" name="燕尾形 6"/>
            <p:cNvSpPr/>
            <p:nvPr/>
          </p:nvSpPr>
          <p:spPr>
            <a:xfrm>
              <a:off x="2789646" y="-737419"/>
              <a:ext cx="484632" cy="484632"/>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solidFill>
                  <a:schemeClr val="tx1"/>
                </a:solidFill>
                <a:latin typeface="汉仪雅酷黑 75W" panose="020B0804020202020204" charset="-122"/>
                <a:ea typeface="汉仪雅酷黑 75W" panose="020B0804020202020204" charset="-122"/>
              </a:endParaRPr>
            </a:p>
          </p:txBody>
        </p:sp>
        <p:sp>
          <p:nvSpPr>
            <p:cNvPr id="8" name="燕尾形 7"/>
            <p:cNvSpPr/>
            <p:nvPr/>
          </p:nvSpPr>
          <p:spPr>
            <a:xfrm>
              <a:off x="3231179" y="-737419"/>
              <a:ext cx="484632" cy="484632"/>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solidFill>
                  <a:schemeClr val="tx1"/>
                </a:solidFill>
                <a:latin typeface="汉仪雅酷黑 75W" panose="020B0804020202020204" charset="-122"/>
                <a:ea typeface="汉仪雅酷黑 75W" panose="020B0804020202020204" charset="-122"/>
              </a:endParaRPr>
            </a:p>
          </p:txBody>
        </p:sp>
      </p:grpSp>
      <p:sp>
        <p:nvSpPr>
          <p:cNvPr id="3" name="文本框 37"/>
          <p:cNvSpPr txBox="1"/>
          <p:nvPr/>
        </p:nvSpPr>
        <p:spPr>
          <a:xfrm>
            <a:off x="919007" y="173649"/>
            <a:ext cx="1258570" cy="372110"/>
          </a:xfrm>
          <a:prstGeom prst="rect">
            <a:avLst/>
          </a:prstGeom>
          <a:noFill/>
        </p:spPr>
        <p:txBody>
          <a:bodyPr wrap="none" lIns="96434" tIns="48216" rIns="96434" bIns="48216" rtlCol="0">
            <a:spAutoFit/>
          </a:bodyPr>
          <a:p>
            <a:pPr algn="l"/>
            <a:r>
              <a:rPr lang="zh-CN" altLang="en-US" b="1" spc="300" dirty="0" smtClean="0">
                <a:latin typeface="微软雅黑" panose="020B0503020204020204" pitchFamily="34" charset="-122"/>
                <a:ea typeface="微软雅黑" panose="020B0503020204020204" pitchFamily="34" charset="-122"/>
                <a:cs typeface="汉仪雅酷黑 75W" panose="020B0804020202020204" charset="-122"/>
                <a:sym typeface="Arial" panose="020B0604020202020204" pitchFamily="34" charset="0"/>
              </a:rPr>
              <a:t>存在不足</a:t>
            </a:r>
            <a:endParaRPr lang="zh-CN" altLang="en-US" b="1" spc="300" dirty="0" smtClean="0">
              <a:latin typeface="微软雅黑" panose="020B0503020204020204" pitchFamily="34" charset="-122"/>
              <a:ea typeface="微软雅黑" panose="020B0503020204020204" pitchFamily="34" charset="-122"/>
              <a:cs typeface="汉仪雅酷黑 75W" panose="020B0804020202020204" charset="-122"/>
              <a:sym typeface="Arial" panose="020B0604020202020204" pitchFamily="34" charset="0"/>
            </a:endParaRPr>
          </a:p>
        </p:txBody>
      </p:sp>
      <p:cxnSp>
        <p:nvCxnSpPr>
          <p:cNvPr id="2" name="直接连接符 1"/>
          <p:cNvCxnSpPr/>
          <p:nvPr>
            <p:custDataLst>
              <p:tags r:id="rId2"/>
            </p:custDataLst>
          </p:nvPr>
        </p:nvCxnSpPr>
        <p:spPr>
          <a:xfrm flipH="1">
            <a:off x="652939" y="1279684"/>
            <a:ext cx="3810" cy="1788908"/>
          </a:xfrm>
          <a:prstGeom prst="line">
            <a:avLst/>
          </a:prstGeom>
          <a:ln w="25400">
            <a:gradFill>
              <a:gsLst>
                <a:gs pos="17000">
                  <a:schemeClr val="accent1">
                    <a:alpha val="0"/>
                  </a:schemeClr>
                </a:gs>
                <a:gs pos="61000">
                  <a:schemeClr val="accent1">
                    <a:alpha val="100000"/>
                  </a:schemeClr>
                </a:gs>
              </a:gsLst>
              <a:lin ang="16200000" scaled="1"/>
            </a:gra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custDataLst>
              <p:tags r:id="rId3"/>
            </p:custDataLst>
          </p:nvPr>
        </p:nvCxnSpPr>
        <p:spPr>
          <a:xfrm flipH="1" flipV="1">
            <a:off x="2113598" y="2751296"/>
            <a:ext cx="1429" cy="1788908"/>
          </a:xfrm>
          <a:prstGeom prst="line">
            <a:avLst/>
          </a:prstGeom>
          <a:ln w="25400">
            <a:gradFill>
              <a:gsLst>
                <a:gs pos="17000">
                  <a:schemeClr val="accent2">
                    <a:alpha val="0"/>
                  </a:schemeClr>
                </a:gs>
                <a:gs pos="61000">
                  <a:schemeClr val="accent2">
                    <a:alpha val="100000"/>
                  </a:schemeClr>
                </a:gs>
              </a:gsLst>
              <a:lin ang="16200000" scaled="1"/>
            </a:gra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custDataLst>
              <p:tags r:id="rId4"/>
            </p:custDataLst>
          </p:nvPr>
        </p:nvCxnSpPr>
        <p:spPr>
          <a:xfrm flipH="1">
            <a:off x="3534251" y="1279684"/>
            <a:ext cx="3810" cy="1788908"/>
          </a:xfrm>
          <a:prstGeom prst="line">
            <a:avLst/>
          </a:prstGeom>
          <a:ln w="25400">
            <a:gradFill>
              <a:gsLst>
                <a:gs pos="17000">
                  <a:schemeClr val="accent1">
                    <a:alpha val="0"/>
                  </a:schemeClr>
                </a:gs>
                <a:gs pos="61000">
                  <a:schemeClr val="accent1">
                    <a:alpha val="100000"/>
                  </a:schemeClr>
                </a:gs>
              </a:gsLst>
              <a:lin ang="16200000" scaled="1"/>
            </a:gra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custDataLst>
              <p:tags r:id="rId5"/>
            </p:custDataLst>
          </p:nvPr>
        </p:nvCxnSpPr>
        <p:spPr>
          <a:xfrm flipH="1">
            <a:off x="6411754" y="1279684"/>
            <a:ext cx="3810" cy="1788908"/>
          </a:xfrm>
          <a:prstGeom prst="line">
            <a:avLst/>
          </a:prstGeom>
          <a:ln w="25400">
            <a:gradFill>
              <a:gsLst>
                <a:gs pos="17000">
                  <a:schemeClr val="accent1">
                    <a:alpha val="0"/>
                  </a:schemeClr>
                </a:gs>
                <a:gs pos="61000">
                  <a:schemeClr val="accent1">
                    <a:alpha val="100000"/>
                  </a:schemeClr>
                </a:gs>
              </a:gsLst>
              <a:lin ang="16200000" scaled="1"/>
            </a:gra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custDataLst>
              <p:tags r:id="rId6"/>
            </p:custDataLst>
          </p:nvPr>
        </p:nvCxnSpPr>
        <p:spPr>
          <a:xfrm flipH="1" flipV="1">
            <a:off x="4991100" y="2751296"/>
            <a:ext cx="1429" cy="1788908"/>
          </a:xfrm>
          <a:prstGeom prst="line">
            <a:avLst/>
          </a:prstGeom>
          <a:ln w="25400">
            <a:gradFill>
              <a:gsLst>
                <a:gs pos="17000">
                  <a:schemeClr val="accent2">
                    <a:alpha val="0"/>
                  </a:schemeClr>
                </a:gs>
                <a:gs pos="61000">
                  <a:schemeClr val="accent2">
                    <a:alpha val="100000"/>
                  </a:schemeClr>
                </a:gs>
              </a:gsLst>
              <a:lin ang="16200000" scaled="1"/>
            </a:gradFill>
          </a:ln>
        </p:spPr>
        <p:style>
          <a:lnRef idx="1">
            <a:schemeClr val="accent1"/>
          </a:lnRef>
          <a:fillRef idx="0">
            <a:schemeClr val="accent1"/>
          </a:fillRef>
          <a:effectRef idx="0">
            <a:schemeClr val="accent1"/>
          </a:effectRef>
          <a:fontRef idx="minor">
            <a:schemeClr val="tx1"/>
          </a:fontRef>
        </p:style>
      </p:cxnSp>
      <p:sp>
        <p:nvSpPr>
          <p:cNvPr id="9" name="五边形 8"/>
          <p:cNvSpPr/>
          <p:nvPr>
            <p:custDataLst>
              <p:tags r:id="rId7"/>
            </p:custDataLst>
          </p:nvPr>
        </p:nvSpPr>
        <p:spPr>
          <a:xfrm>
            <a:off x="522446" y="2729865"/>
            <a:ext cx="8100060" cy="372395"/>
          </a:xfrm>
          <a:prstGeom prst="homePlate">
            <a:avLst/>
          </a:prstGeom>
          <a:solidFill>
            <a:schemeClr val="accent1"/>
          </a:solidFill>
          <a:ln w="19050">
            <a:gradFill>
              <a:gsLst>
                <a:gs pos="20000">
                  <a:schemeClr val="accent1">
                    <a:alpha val="0"/>
                  </a:schemeClr>
                </a:gs>
                <a:gs pos="90000">
                  <a:schemeClr val="accent1">
                    <a:alpha val="100000"/>
                  </a:schemeClr>
                </a:gs>
              </a:gsLst>
              <a:lin ang="0" scaled="1"/>
            </a:gra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algn="ctr"/>
            <a:endParaRPr lang="zh-CN" altLang="en-US" sz="1350">
              <a:solidFill>
                <a:schemeClr val="lt1"/>
              </a:solidFill>
              <a:sym typeface="+mn-ea"/>
            </a:endParaRPr>
          </a:p>
        </p:txBody>
      </p:sp>
      <p:cxnSp>
        <p:nvCxnSpPr>
          <p:cNvPr id="25" name="直接箭头连接符 24"/>
          <p:cNvCxnSpPr/>
          <p:nvPr>
            <p:custDataLst>
              <p:tags r:id="rId8"/>
            </p:custDataLst>
          </p:nvPr>
        </p:nvCxnSpPr>
        <p:spPr>
          <a:xfrm>
            <a:off x="522446" y="2916079"/>
            <a:ext cx="7927181" cy="0"/>
          </a:xfrm>
          <a:prstGeom prst="straightConnector1">
            <a:avLst/>
          </a:prstGeom>
          <a:ln>
            <a:solidFill>
              <a:srgbClr val="FFFFFF"/>
            </a:solidFill>
            <a:tailEnd type="triangle"/>
          </a:ln>
        </p:spPr>
        <p:style>
          <a:lnRef idx="1">
            <a:schemeClr val="accent1"/>
          </a:lnRef>
          <a:fillRef idx="0">
            <a:schemeClr val="accent1"/>
          </a:fillRef>
          <a:effectRef idx="0">
            <a:schemeClr val="accent1"/>
          </a:effectRef>
          <a:fontRef idx="minor">
            <a:schemeClr val="tx1"/>
          </a:fontRef>
        </p:style>
      </p:cxnSp>
      <p:sp>
        <p:nvSpPr>
          <p:cNvPr id="10" name="矩形 9"/>
          <p:cNvSpPr/>
          <p:nvPr>
            <p:custDataLst>
              <p:tags r:id="rId9"/>
            </p:custDataLst>
          </p:nvPr>
        </p:nvSpPr>
        <p:spPr>
          <a:xfrm>
            <a:off x="756285" y="1754505"/>
            <a:ext cx="2683669" cy="782955"/>
          </a:xfrm>
          <a:prstGeom prst="rect">
            <a:avLst/>
          </a:prstGeom>
          <a:noFill/>
        </p:spPr>
        <p:txBody>
          <a:bodyPr wrap="square" lIns="0" tIns="0" rIns="0" bIns="0" rtlCol="0" anchor="t" anchorCtr="0">
            <a:noAutofit/>
          </a:bodyPr>
          <a:p>
            <a:pPr defTabSz="457200">
              <a:lnSpc>
                <a:spcPct val="150000"/>
              </a:lnSpc>
              <a:spcBef>
                <a:spcPct val="0"/>
              </a:spcBef>
              <a:spcAft>
                <a:spcPct val="0"/>
              </a:spcAft>
            </a:pPr>
            <a:r>
              <a:rPr lang="zh-CN" altLang="en-US" sz="1050" dirty="0">
                <a:solidFill>
                  <a:schemeClr val="tx1">
                    <a:lumMod val="85000"/>
                    <a:lumOff val="15000"/>
                  </a:schemeClr>
                </a:solidFill>
                <a:latin typeface="+mn-ea"/>
                <a:cs typeface="+mn-ea"/>
              </a:rPr>
              <a:t>目前模型仅基于时间序列数据构建，未考虑影响房价的关键外部因素（如政策变动、利率、经济增长、人口迁移等），这可能导致模型在面对实际市场波动时失去鲁棒性。</a:t>
            </a:r>
            <a:endParaRPr lang="zh-CN" altLang="en-US" sz="1050" dirty="0">
              <a:solidFill>
                <a:schemeClr val="tx1">
                  <a:lumMod val="85000"/>
                  <a:lumOff val="15000"/>
                </a:schemeClr>
              </a:solidFill>
              <a:latin typeface="+mn-ea"/>
              <a:cs typeface="+mn-ea"/>
            </a:endParaRPr>
          </a:p>
        </p:txBody>
      </p:sp>
      <p:sp>
        <p:nvSpPr>
          <p:cNvPr id="15" name="流程图: 延期 14"/>
          <p:cNvSpPr/>
          <p:nvPr>
            <p:custDataLst>
              <p:tags r:id="rId10"/>
            </p:custDataLst>
          </p:nvPr>
        </p:nvSpPr>
        <p:spPr>
          <a:xfrm>
            <a:off x="656749" y="1280636"/>
            <a:ext cx="356400" cy="380699"/>
          </a:xfrm>
          <a:prstGeom prst="flowChartDelay">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Autofit/>
          </a:bodyPr>
          <a:p>
            <a:pPr algn="ctr">
              <a:spcBef>
                <a:spcPct val="0"/>
              </a:spcBef>
              <a:spcAft>
                <a:spcPct val="0"/>
              </a:spcAft>
            </a:pPr>
            <a:r>
              <a:rPr lang="en-US" altLang="zh-CN" sz="1350" b="1">
                <a:solidFill>
                  <a:srgbClr val="FFFFFF"/>
                </a:solidFill>
                <a:effectLst>
                  <a:outerShdw blurRad="50800" dist="38100" dir="5400000" algn="t" rotWithShape="0">
                    <a:schemeClr val="accent1">
                      <a:lumMod val="75000"/>
                      <a:alpha val="40000"/>
                    </a:schemeClr>
                  </a:outerShdw>
                </a:effectLst>
                <a:latin typeface="+mn-ea"/>
                <a:cs typeface="+mn-ea"/>
                <a:sym typeface="+mn-ea"/>
              </a:rPr>
              <a:t>01</a:t>
            </a:r>
            <a:endParaRPr lang="en-US" altLang="zh-CN" sz="1350" b="1" dirty="0">
              <a:solidFill>
                <a:srgbClr val="FFFFFF"/>
              </a:solidFill>
              <a:effectLst>
                <a:outerShdw blurRad="50800" dist="38100" dir="5400000" algn="t" rotWithShape="0">
                  <a:schemeClr val="accent1">
                    <a:lumMod val="75000"/>
                    <a:alpha val="40000"/>
                  </a:schemeClr>
                </a:outerShdw>
              </a:effectLst>
              <a:latin typeface="+mn-ea"/>
              <a:cs typeface="+mn-ea"/>
              <a:sym typeface="+mn-ea"/>
            </a:endParaRPr>
          </a:p>
        </p:txBody>
      </p:sp>
      <p:sp>
        <p:nvSpPr>
          <p:cNvPr id="16" name="矩形 15"/>
          <p:cNvSpPr/>
          <p:nvPr>
            <p:custDataLst>
              <p:tags r:id="rId11"/>
            </p:custDataLst>
          </p:nvPr>
        </p:nvSpPr>
        <p:spPr>
          <a:xfrm>
            <a:off x="1169670" y="1330643"/>
            <a:ext cx="2265521" cy="289084"/>
          </a:xfrm>
          <a:prstGeom prst="rect">
            <a:avLst/>
          </a:prstGeom>
          <a:noFill/>
        </p:spPr>
        <p:txBody>
          <a:bodyPr wrap="square" lIns="0" tIns="0" rIns="0" bIns="0" rtlCol="0" anchor="ctr" anchorCtr="0">
            <a:noAutofit/>
          </a:bodyPr>
          <a:p>
            <a:pPr>
              <a:spcBef>
                <a:spcPct val="0"/>
              </a:spcBef>
              <a:spcAft>
                <a:spcPct val="0"/>
              </a:spcAft>
            </a:pPr>
            <a:r>
              <a:rPr lang="zh-CN" altLang="en-US" sz="1500" b="1" dirty="0">
                <a:solidFill>
                  <a:schemeClr val="accent1"/>
                </a:solidFill>
                <a:latin typeface="+mn-ea"/>
                <a:cs typeface="+mn-ea"/>
              </a:rPr>
              <a:t>外部影响因素未纳入建模</a:t>
            </a:r>
            <a:endParaRPr lang="zh-CN" altLang="en-US" sz="1500" b="1" dirty="0">
              <a:solidFill>
                <a:schemeClr val="accent1"/>
              </a:solidFill>
              <a:latin typeface="+mn-ea"/>
              <a:cs typeface="+mn-ea"/>
            </a:endParaRPr>
          </a:p>
        </p:txBody>
      </p:sp>
      <p:sp>
        <p:nvSpPr>
          <p:cNvPr id="28" name="椭圆 27"/>
          <p:cNvSpPr/>
          <p:nvPr>
            <p:custDataLst>
              <p:tags r:id="rId12"/>
            </p:custDataLst>
          </p:nvPr>
        </p:nvSpPr>
        <p:spPr>
          <a:xfrm>
            <a:off x="612934" y="2887504"/>
            <a:ext cx="70200" cy="70992"/>
          </a:xfrm>
          <a:prstGeom prst="ellipse">
            <a:avLst/>
          </a:prstGeom>
          <a:solidFill>
            <a:schemeClr val="accent1">
              <a:lumMod val="40000"/>
              <a:lumOff val="60000"/>
            </a:schemeClr>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p>
            <a:pPr algn="ctr"/>
            <a:endParaRPr lang="zh-CN" altLang="en-US" sz="1350">
              <a:solidFill>
                <a:schemeClr val="lt1"/>
              </a:solidFill>
              <a:cs typeface="微软雅黑" panose="020B0503020204020204" pitchFamily="34" charset="-122"/>
            </a:endParaRPr>
          </a:p>
        </p:txBody>
      </p:sp>
      <p:sp>
        <p:nvSpPr>
          <p:cNvPr id="29" name="椭圆 28"/>
          <p:cNvSpPr/>
          <p:nvPr>
            <p:custDataLst>
              <p:tags r:id="rId13"/>
            </p:custDataLst>
          </p:nvPr>
        </p:nvSpPr>
        <p:spPr>
          <a:xfrm>
            <a:off x="2073593" y="2887504"/>
            <a:ext cx="70200" cy="70992"/>
          </a:xfrm>
          <a:prstGeom prst="ellipse">
            <a:avLst/>
          </a:prstGeom>
          <a:solidFill>
            <a:schemeClr val="accent2">
              <a:lumMod val="60000"/>
              <a:lumOff val="40000"/>
            </a:schemeClr>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p>
            <a:pPr algn="ctr"/>
            <a:endParaRPr lang="zh-CN" altLang="en-US" sz="1350">
              <a:solidFill>
                <a:schemeClr val="lt1"/>
              </a:solidFill>
              <a:cs typeface="微软雅黑" panose="020B0503020204020204" pitchFamily="34" charset="-122"/>
            </a:endParaRPr>
          </a:p>
        </p:txBody>
      </p:sp>
      <p:sp>
        <p:nvSpPr>
          <p:cNvPr id="19" name="矩形 18"/>
          <p:cNvSpPr/>
          <p:nvPr>
            <p:custDataLst>
              <p:tags r:id="rId14"/>
            </p:custDataLst>
          </p:nvPr>
        </p:nvSpPr>
        <p:spPr>
          <a:xfrm>
            <a:off x="2212658" y="3232785"/>
            <a:ext cx="2613184" cy="860108"/>
          </a:xfrm>
          <a:prstGeom prst="rect">
            <a:avLst/>
          </a:prstGeom>
          <a:noFill/>
        </p:spPr>
        <p:txBody>
          <a:bodyPr wrap="square" lIns="0" tIns="0" rIns="0" bIns="0" rtlCol="0" anchor="b" anchorCtr="0">
            <a:noAutofit/>
          </a:bodyPr>
          <a:p>
            <a:pPr defTabSz="457200">
              <a:lnSpc>
                <a:spcPct val="150000"/>
              </a:lnSpc>
              <a:spcBef>
                <a:spcPct val="0"/>
              </a:spcBef>
              <a:spcAft>
                <a:spcPct val="0"/>
              </a:spcAft>
            </a:pPr>
            <a:r>
              <a:rPr lang="zh-CN" altLang="en-US" sz="1050" dirty="0">
                <a:solidFill>
                  <a:schemeClr val="tx1">
                    <a:lumMod val="85000"/>
                    <a:lumOff val="15000"/>
                  </a:schemeClr>
                </a:solidFill>
                <a:latin typeface="+mn-ea"/>
                <a:cs typeface="+mn-ea"/>
              </a:rPr>
              <a:t>ARIMA模型假设时间序列具有线性特性，而实际房价可能存在复杂的非线性规律，例如周期性变化、突发事件等，这些复杂模式未能被捕捉。</a:t>
            </a:r>
            <a:endParaRPr lang="zh-CN" altLang="en-US" sz="1050" dirty="0">
              <a:solidFill>
                <a:schemeClr val="tx1">
                  <a:lumMod val="85000"/>
                  <a:lumOff val="15000"/>
                </a:schemeClr>
              </a:solidFill>
              <a:latin typeface="+mn-ea"/>
              <a:cs typeface="+mn-ea"/>
            </a:endParaRPr>
          </a:p>
        </p:txBody>
      </p:sp>
      <p:sp>
        <p:nvSpPr>
          <p:cNvPr id="42" name="流程图: 延期 41"/>
          <p:cNvSpPr/>
          <p:nvPr>
            <p:custDataLst>
              <p:tags r:id="rId15"/>
            </p:custDataLst>
          </p:nvPr>
        </p:nvSpPr>
        <p:spPr>
          <a:xfrm>
            <a:off x="2124075" y="4160996"/>
            <a:ext cx="356400" cy="380699"/>
          </a:xfrm>
          <a:prstGeom prst="flowChartDelay">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none" lIns="0" tIns="0" rIns="0" bIns="0" numCol="1" spcCol="0" rtlCol="0" fromWordArt="0" anchor="ctr" anchorCtr="0" forceAA="0" compatLnSpc="1">
            <a:noAutofit/>
          </a:bodyPr>
          <a:p>
            <a:pPr lvl="0" algn="ctr">
              <a:spcBef>
                <a:spcPct val="0"/>
              </a:spcBef>
              <a:spcAft>
                <a:spcPct val="0"/>
              </a:spcAft>
              <a:buClrTx/>
              <a:buSzTx/>
              <a:buFontTx/>
            </a:pPr>
            <a:r>
              <a:rPr lang="en-US" altLang="zh-CN" sz="1350" b="1">
                <a:solidFill>
                  <a:srgbClr val="FFFFFF"/>
                </a:solidFill>
                <a:effectLst>
                  <a:outerShdw blurRad="50800" dist="38100" dir="5400000" algn="t" rotWithShape="0">
                    <a:schemeClr val="accent2">
                      <a:lumMod val="75000"/>
                      <a:alpha val="40000"/>
                    </a:schemeClr>
                  </a:outerShdw>
                </a:effectLst>
                <a:latin typeface="+mn-ea"/>
                <a:cs typeface="+mn-ea"/>
                <a:sym typeface="+mn-ea"/>
              </a:rPr>
              <a:t>02</a:t>
            </a:r>
            <a:endParaRPr lang="en-US" altLang="zh-CN" sz="1350" b="1" dirty="0">
              <a:solidFill>
                <a:srgbClr val="FFFFFF"/>
              </a:solidFill>
              <a:effectLst>
                <a:outerShdw blurRad="50800" dist="38100" dir="5400000" algn="t" rotWithShape="0">
                  <a:schemeClr val="accent2">
                    <a:lumMod val="75000"/>
                    <a:alpha val="40000"/>
                  </a:schemeClr>
                </a:outerShdw>
              </a:effectLst>
              <a:latin typeface="+mn-ea"/>
              <a:cs typeface="+mn-ea"/>
              <a:sym typeface="+mn-ea"/>
            </a:endParaRPr>
          </a:p>
        </p:txBody>
      </p:sp>
      <p:sp>
        <p:nvSpPr>
          <p:cNvPr id="20" name="矩形 19"/>
          <p:cNvSpPr/>
          <p:nvPr>
            <p:custDataLst>
              <p:tags r:id="rId16"/>
            </p:custDataLst>
          </p:nvPr>
        </p:nvSpPr>
        <p:spPr>
          <a:xfrm>
            <a:off x="2637949" y="4207669"/>
            <a:ext cx="1583294" cy="301403"/>
          </a:xfrm>
          <a:prstGeom prst="rect">
            <a:avLst/>
          </a:prstGeom>
          <a:noFill/>
        </p:spPr>
        <p:txBody>
          <a:bodyPr wrap="square" lIns="0" tIns="0" rIns="0" bIns="0" rtlCol="0" anchor="ctr" anchorCtr="0">
            <a:noAutofit/>
          </a:bodyPr>
          <a:p>
            <a:pPr>
              <a:spcBef>
                <a:spcPct val="0"/>
              </a:spcBef>
              <a:spcAft>
                <a:spcPct val="0"/>
              </a:spcAft>
            </a:pPr>
            <a:r>
              <a:rPr lang="zh-CN" altLang="en-US" sz="1500" b="1" dirty="0">
                <a:solidFill>
                  <a:schemeClr val="accent2"/>
                </a:solidFill>
                <a:latin typeface="+mn-ea"/>
                <a:cs typeface="+mn-ea"/>
              </a:rPr>
              <a:t>过于依赖线性假设</a:t>
            </a:r>
            <a:endParaRPr lang="zh-CN" altLang="en-US" sz="1500" b="1" dirty="0">
              <a:solidFill>
                <a:schemeClr val="accent2"/>
              </a:solidFill>
              <a:latin typeface="+mn-ea"/>
              <a:cs typeface="+mn-ea"/>
            </a:endParaRPr>
          </a:p>
        </p:txBody>
      </p:sp>
      <p:sp>
        <p:nvSpPr>
          <p:cNvPr id="21" name="流程图: 延期 20"/>
          <p:cNvSpPr/>
          <p:nvPr>
            <p:custDataLst>
              <p:tags r:id="rId17"/>
            </p:custDataLst>
          </p:nvPr>
        </p:nvSpPr>
        <p:spPr>
          <a:xfrm>
            <a:off x="3538061" y="1279208"/>
            <a:ext cx="356400" cy="380699"/>
          </a:xfrm>
          <a:prstGeom prst="flowChartDelay">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none" lIns="0" tIns="0" rIns="0" bIns="0" numCol="1" spcCol="0" rtlCol="0" fromWordArt="0" anchor="ctr" anchorCtr="0" forceAA="0" compatLnSpc="1">
            <a:noAutofit/>
          </a:bodyPr>
          <a:p>
            <a:pPr lvl="0" algn="ctr">
              <a:spcBef>
                <a:spcPct val="0"/>
              </a:spcBef>
              <a:spcAft>
                <a:spcPct val="0"/>
              </a:spcAft>
              <a:buClrTx/>
              <a:buSzTx/>
              <a:buFontTx/>
            </a:pPr>
            <a:r>
              <a:rPr lang="en-US" altLang="zh-CN" sz="1350" b="1">
                <a:solidFill>
                  <a:srgbClr val="FFFFFF"/>
                </a:solidFill>
                <a:effectLst>
                  <a:outerShdw blurRad="50800" dist="38100" dir="5400000" algn="t" rotWithShape="0">
                    <a:schemeClr val="accent1">
                      <a:lumMod val="75000"/>
                      <a:alpha val="40000"/>
                    </a:schemeClr>
                  </a:outerShdw>
                </a:effectLst>
                <a:latin typeface="+mn-ea"/>
                <a:cs typeface="+mn-ea"/>
                <a:sym typeface="+mn-ea"/>
              </a:rPr>
              <a:t>03</a:t>
            </a:r>
            <a:endParaRPr lang="en-US" altLang="zh-CN" sz="1350" b="1" dirty="0">
              <a:solidFill>
                <a:srgbClr val="FFFFFF"/>
              </a:solidFill>
              <a:effectLst>
                <a:outerShdw blurRad="50800" dist="38100" dir="5400000" algn="t" rotWithShape="0">
                  <a:schemeClr val="accent1">
                    <a:lumMod val="75000"/>
                    <a:alpha val="40000"/>
                  </a:schemeClr>
                </a:outerShdw>
              </a:effectLst>
              <a:latin typeface="+mn-ea"/>
              <a:cs typeface="+mn-ea"/>
              <a:sym typeface="+mn-ea"/>
            </a:endParaRPr>
          </a:p>
        </p:txBody>
      </p:sp>
      <p:sp>
        <p:nvSpPr>
          <p:cNvPr id="26" name="矩形 25"/>
          <p:cNvSpPr/>
          <p:nvPr>
            <p:custDataLst>
              <p:tags r:id="rId18"/>
            </p:custDataLst>
          </p:nvPr>
        </p:nvSpPr>
        <p:spPr>
          <a:xfrm>
            <a:off x="3637598" y="1758315"/>
            <a:ext cx="2470309" cy="782955"/>
          </a:xfrm>
          <a:prstGeom prst="rect">
            <a:avLst/>
          </a:prstGeom>
          <a:noFill/>
        </p:spPr>
        <p:txBody>
          <a:bodyPr wrap="square" lIns="0" tIns="0" rIns="0" bIns="0" rtlCol="0" anchor="t" anchorCtr="0">
            <a:noAutofit/>
          </a:bodyPr>
          <a:p>
            <a:pPr defTabSz="457200">
              <a:lnSpc>
                <a:spcPct val="150000"/>
              </a:lnSpc>
              <a:spcBef>
                <a:spcPct val="0"/>
              </a:spcBef>
              <a:spcAft>
                <a:spcPct val="0"/>
              </a:spcAft>
            </a:pPr>
            <a:r>
              <a:rPr lang="zh-CN" altLang="en-US" sz="1050" dirty="0">
                <a:solidFill>
                  <a:schemeClr val="tx1">
                    <a:lumMod val="85000"/>
                    <a:lumOff val="15000"/>
                  </a:schemeClr>
                </a:solidFill>
                <a:latin typeface="+mn-ea"/>
                <a:cs typeface="+mn-ea"/>
              </a:rPr>
              <a:t>尽管使用了SARIMA模型处理季节性，但从结果来看，季节性波动未被完全捕捉，特别是在某些特定月份的价格波动上，预测误差较大。</a:t>
            </a:r>
            <a:endParaRPr lang="zh-CN" altLang="en-US" sz="1050" dirty="0">
              <a:solidFill>
                <a:schemeClr val="tx1">
                  <a:lumMod val="85000"/>
                  <a:lumOff val="15000"/>
                </a:schemeClr>
              </a:solidFill>
              <a:latin typeface="+mn-ea"/>
              <a:cs typeface="+mn-ea"/>
            </a:endParaRPr>
          </a:p>
        </p:txBody>
      </p:sp>
      <p:sp>
        <p:nvSpPr>
          <p:cNvPr id="30" name="矩形 29"/>
          <p:cNvSpPr/>
          <p:nvPr>
            <p:custDataLst>
              <p:tags r:id="rId19"/>
            </p:custDataLst>
          </p:nvPr>
        </p:nvSpPr>
        <p:spPr>
          <a:xfrm>
            <a:off x="4050983" y="1324451"/>
            <a:ext cx="2016443" cy="289084"/>
          </a:xfrm>
          <a:prstGeom prst="rect">
            <a:avLst/>
          </a:prstGeom>
          <a:noFill/>
        </p:spPr>
        <p:txBody>
          <a:bodyPr wrap="square" lIns="0" tIns="0" rIns="0" bIns="0" rtlCol="0" anchor="ctr" anchorCtr="0">
            <a:noAutofit/>
          </a:bodyPr>
          <a:p>
            <a:pPr>
              <a:spcBef>
                <a:spcPct val="0"/>
              </a:spcBef>
              <a:spcAft>
                <a:spcPct val="0"/>
              </a:spcAft>
            </a:pPr>
            <a:r>
              <a:rPr lang="zh-CN" altLang="en-US" sz="1500" b="1" dirty="0">
                <a:solidFill>
                  <a:schemeClr val="accent1"/>
                </a:solidFill>
                <a:latin typeface="+mn-ea"/>
                <a:cs typeface="+mn-ea"/>
              </a:rPr>
              <a:t>季节性特征捕捉不充分</a:t>
            </a:r>
            <a:endParaRPr lang="zh-CN" altLang="en-US" sz="1500" b="1" dirty="0">
              <a:solidFill>
                <a:schemeClr val="accent1"/>
              </a:solidFill>
              <a:latin typeface="+mn-ea"/>
              <a:cs typeface="+mn-ea"/>
            </a:endParaRPr>
          </a:p>
        </p:txBody>
      </p:sp>
      <p:sp>
        <p:nvSpPr>
          <p:cNvPr id="32" name="椭圆 31"/>
          <p:cNvSpPr/>
          <p:nvPr>
            <p:custDataLst>
              <p:tags r:id="rId20"/>
            </p:custDataLst>
          </p:nvPr>
        </p:nvSpPr>
        <p:spPr>
          <a:xfrm>
            <a:off x="3512344" y="2887504"/>
            <a:ext cx="70200" cy="70992"/>
          </a:xfrm>
          <a:prstGeom prst="ellipse">
            <a:avLst/>
          </a:prstGeom>
          <a:solidFill>
            <a:schemeClr val="accent1">
              <a:lumMod val="60000"/>
              <a:lumOff val="40000"/>
            </a:schemeClr>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p>
            <a:pPr algn="ctr"/>
            <a:endParaRPr lang="zh-CN" altLang="en-US" sz="1350">
              <a:solidFill>
                <a:schemeClr val="lt1"/>
              </a:solidFill>
              <a:cs typeface="微软雅黑" panose="020B0503020204020204" pitchFamily="34" charset="-122"/>
            </a:endParaRPr>
          </a:p>
        </p:txBody>
      </p:sp>
      <p:sp>
        <p:nvSpPr>
          <p:cNvPr id="33" name="矩形 32"/>
          <p:cNvSpPr/>
          <p:nvPr>
            <p:custDataLst>
              <p:tags r:id="rId21"/>
            </p:custDataLst>
          </p:nvPr>
        </p:nvSpPr>
        <p:spPr>
          <a:xfrm>
            <a:off x="6515100" y="1758315"/>
            <a:ext cx="2176939" cy="782955"/>
          </a:xfrm>
          <a:prstGeom prst="rect">
            <a:avLst/>
          </a:prstGeom>
          <a:noFill/>
        </p:spPr>
        <p:txBody>
          <a:bodyPr wrap="square" lIns="0" tIns="0" rIns="0" bIns="0" rtlCol="0" anchor="t" anchorCtr="0">
            <a:noAutofit/>
          </a:bodyPr>
          <a:p>
            <a:pPr defTabSz="457200">
              <a:lnSpc>
                <a:spcPct val="150000"/>
              </a:lnSpc>
              <a:spcBef>
                <a:spcPct val="0"/>
              </a:spcBef>
              <a:spcAft>
                <a:spcPct val="0"/>
              </a:spcAft>
            </a:pPr>
            <a:r>
              <a:rPr lang="zh-CN" altLang="en-US" sz="1050" dirty="0">
                <a:solidFill>
                  <a:schemeClr val="tx1">
                    <a:lumMod val="85000"/>
                    <a:lumOff val="15000"/>
                  </a:schemeClr>
                </a:solidFill>
                <a:latin typeface="+mn-ea"/>
                <a:cs typeface="+mn-ea"/>
              </a:rPr>
              <a:t>训练数据和测试数据可能在时间上具有不同的特性（如政策或市场环境的变化），可能影响模型在测试数据上的预测性能。</a:t>
            </a:r>
            <a:endParaRPr lang="zh-CN" altLang="en-US" sz="1050" dirty="0">
              <a:solidFill>
                <a:schemeClr val="tx1">
                  <a:lumMod val="85000"/>
                  <a:lumOff val="15000"/>
                </a:schemeClr>
              </a:solidFill>
              <a:latin typeface="+mn-ea"/>
              <a:cs typeface="+mn-ea"/>
            </a:endParaRPr>
          </a:p>
        </p:txBody>
      </p:sp>
      <p:sp>
        <p:nvSpPr>
          <p:cNvPr id="34" name="流程图: 延期 33"/>
          <p:cNvSpPr/>
          <p:nvPr>
            <p:custDataLst>
              <p:tags r:id="rId22"/>
            </p:custDataLst>
          </p:nvPr>
        </p:nvSpPr>
        <p:spPr>
          <a:xfrm>
            <a:off x="6415564" y="1279208"/>
            <a:ext cx="356400" cy="380699"/>
          </a:xfrm>
          <a:prstGeom prst="flowChartDelay">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none" lIns="0" tIns="0" rIns="0" bIns="0" numCol="1" spcCol="0" rtlCol="0" fromWordArt="0" anchor="ctr" anchorCtr="0" forceAA="0" compatLnSpc="1">
            <a:noAutofit/>
          </a:bodyPr>
          <a:p>
            <a:pPr lvl="0" algn="ctr">
              <a:spcBef>
                <a:spcPct val="0"/>
              </a:spcBef>
              <a:spcAft>
                <a:spcPct val="0"/>
              </a:spcAft>
              <a:buClrTx/>
              <a:buSzTx/>
              <a:buFontTx/>
            </a:pPr>
            <a:r>
              <a:rPr lang="en-US" altLang="zh-CN" sz="1350" b="1">
                <a:solidFill>
                  <a:srgbClr val="FFFFFF"/>
                </a:solidFill>
                <a:effectLst>
                  <a:outerShdw blurRad="50800" dist="38100" dir="5400000" algn="t" rotWithShape="0">
                    <a:schemeClr val="accent1">
                      <a:lumMod val="75000"/>
                      <a:alpha val="40000"/>
                    </a:schemeClr>
                  </a:outerShdw>
                </a:effectLst>
                <a:latin typeface="+mn-ea"/>
                <a:cs typeface="+mn-ea"/>
                <a:sym typeface="+mn-ea"/>
              </a:rPr>
              <a:t>05</a:t>
            </a:r>
            <a:endParaRPr lang="en-US" altLang="zh-CN" sz="1350" b="1" dirty="0">
              <a:solidFill>
                <a:srgbClr val="FFFFFF"/>
              </a:solidFill>
              <a:effectLst>
                <a:outerShdw blurRad="50800" dist="38100" dir="5400000" algn="t" rotWithShape="0">
                  <a:schemeClr val="accent1">
                    <a:lumMod val="75000"/>
                    <a:alpha val="40000"/>
                  </a:schemeClr>
                </a:outerShdw>
              </a:effectLst>
              <a:latin typeface="+mn-ea"/>
              <a:cs typeface="+mn-ea"/>
              <a:sym typeface="+mn-ea"/>
            </a:endParaRPr>
          </a:p>
        </p:txBody>
      </p:sp>
      <p:sp>
        <p:nvSpPr>
          <p:cNvPr id="35" name="矩形 34"/>
          <p:cNvSpPr/>
          <p:nvPr>
            <p:custDataLst>
              <p:tags r:id="rId23"/>
            </p:custDataLst>
          </p:nvPr>
        </p:nvSpPr>
        <p:spPr>
          <a:xfrm>
            <a:off x="6928485" y="1324928"/>
            <a:ext cx="1831181" cy="289084"/>
          </a:xfrm>
          <a:prstGeom prst="rect">
            <a:avLst/>
          </a:prstGeom>
          <a:noFill/>
        </p:spPr>
        <p:txBody>
          <a:bodyPr wrap="square" lIns="0" tIns="0" rIns="0" bIns="0" rtlCol="0" anchor="ctr" anchorCtr="0">
            <a:noAutofit/>
          </a:bodyPr>
          <a:p>
            <a:pPr>
              <a:spcBef>
                <a:spcPct val="0"/>
              </a:spcBef>
              <a:spcAft>
                <a:spcPct val="0"/>
              </a:spcAft>
            </a:pPr>
            <a:r>
              <a:rPr lang="zh-CN" altLang="en-US" sz="1500" b="1" dirty="0">
                <a:solidFill>
                  <a:schemeClr val="accent1"/>
                </a:solidFill>
                <a:latin typeface="+mn-ea"/>
                <a:cs typeface="+mn-ea"/>
              </a:rPr>
              <a:t>训练数据和测试数据分布存在偏差</a:t>
            </a:r>
            <a:endParaRPr lang="zh-CN" altLang="en-US" sz="1500" b="1" dirty="0">
              <a:solidFill>
                <a:schemeClr val="accent1"/>
              </a:solidFill>
              <a:latin typeface="+mn-ea"/>
              <a:cs typeface="+mn-ea"/>
            </a:endParaRPr>
          </a:p>
        </p:txBody>
      </p:sp>
      <p:sp>
        <p:nvSpPr>
          <p:cNvPr id="37" name="椭圆 36"/>
          <p:cNvSpPr/>
          <p:nvPr>
            <p:custDataLst>
              <p:tags r:id="rId24"/>
            </p:custDataLst>
          </p:nvPr>
        </p:nvSpPr>
        <p:spPr>
          <a:xfrm>
            <a:off x="6377464" y="2887504"/>
            <a:ext cx="70200" cy="70992"/>
          </a:xfrm>
          <a:prstGeom prst="ellipse">
            <a:avLst/>
          </a:prstGeom>
          <a:solidFill>
            <a:schemeClr val="accent1">
              <a:lumMod val="60000"/>
              <a:lumOff val="40000"/>
            </a:schemeClr>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p>
            <a:pPr algn="ctr"/>
            <a:endParaRPr lang="zh-CN" altLang="en-US" sz="1350">
              <a:solidFill>
                <a:schemeClr val="lt1"/>
              </a:solidFill>
            </a:endParaRPr>
          </a:p>
        </p:txBody>
      </p:sp>
      <p:sp>
        <p:nvSpPr>
          <p:cNvPr id="39" name="椭圆 38"/>
          <p:cNvSpPr/>
          <p:nvPr>
            <p:custDataLst>
              <p:tags r:id="rId25"/>
            </p:custDataLst>
          </p:nvPr>
        </p:nvSpPr>
        <p:spPr>
          <a:xfrm>
            <a:off x="4957286" y="2887504"/>
            <a:ext cx="70200" cy="70992"/>
          </a:xfrm>
          <a:prstGeom prst="ellipse">
            <a:avLst/>
          </a:prstGeom>
          <a:solidFill>
            <a:schemeClr val="accent2">
              <a:lumMod val="60000"/>
              <a:lumOff val="40000"/>
            </a:schemeClr>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p>
            <a:pPr algn="ctr"/>
            <a:endParaRPr lang="zh-CN" altLang="en-US" sz="1350">
              <a:solidFill>
                <a:schemeClr val="lt1"/>
              </a:solidFill>
              <a:cs typeface="微软雅黑" panose="020B0503020204020204" pitchFamily="34" charset="-122"/>
            </a:endParaRPr>
          </a:p>
        </p:txBody>
      </p:sp>
      <p:sp>
        <p:nvSpPr>
          <p:cNvPr id="38" name="矩形 37"/>
          <p:cNvSpPr/>
          <p:nvPr>
            <p:custDataLst>
              <p:tags r:id="rId26"/>
            </p:custDataLst>
          </p:nvPr>
        </p:nvSpPr>
        <p:spPr>
          <a:xfrm>
            <a:off x="5102066" y="3232785"/>
            <a:ext cx="3269933" cy="782955"/>
          </a:xfrm>
          <a:prstGeom prst="rect">
            <a:avLst/>
          </a:prstGeom>
          <a:noFill/>
        </p:spPr>
        <p:txBody>
          <a:bodyPr wrap="square" lIns="0" tIns="0" rIns="0" bIns="0" rtlCol="0" anchor="b" anchorCtr="0">
            <a:noAutofit/>
          </a:bodyPr>
          <a:p>
            <a:pPr defTabSz="457200">
              <a:lnSpc>
                <a:spcPct val="150000"/>
              </a:lnSpc>
              <a:spcBef>
                <a:spcPct val="0"/>
              </a:spcBef>
              <a:spcAft>
                <a:spcPct val="0"/>
              </a:spcAft>
            </a:pPr>
            <a:r>
              <a:rPr lang="zh-CN" altLang="en-US" sz="1050" dirty="0">
                <a:solidFill>
                  <a:schemeClr val="tx1">
                    <a:lumMod val="85000"/>
                    <a:lumOff val="15000"/>
                  </a:schemeClr>
                </a:solidFill>
                <a:latin typeface="+mn-ea"/>
                <a:cs typeface="+mn-ea"/>
              </a:rPr>
              <a:t>不同邮政编码和房型对房价的影响存在差异，但目前的模型未对这些特性进行充分的分组建模，仅进行了全局性分析，可能导致预测结果缺乏针对性。</a:t>
            </a:r>
            <a:endParaRPr lang="zh-CN" altLang="en-US" sz="1050" dirty="0">
              <a:solidFill>
                <a:schemeClr val="tx1">
                  <a:lumMod val="85000"/>
                  <a:lumOff val="15000"/>
                </a:schemeClr>
              </a:solidFill>
              <a:latin typeface="+mn-ea"/>
              <a:cs typeface="+mn-ea"/>
            </a:endParaRPr>
          </a:p>
        </p:txBody>
      </p:sp>
      <p:sp>
        <p:nvSpPr>
          <p:cNvPr id="45" name="流程图: 延期 44"/>
          <p:cNvSpPr/>
          <p:nvPr>
            <p:custDataLst>
              <p:tags r:id="rId27"/>
            </p:custDataLst>
          </p:nvPr>
        </p:nvSpPr>
        <p:spPr>
          <a:xfrm>
            <a:off x="5001101" y="4160996"/>
            <a:ext cx="356400" cy="380699"/>
          </a:xfrm>
          <a:prstGeom prst="flowChartDelay">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none" lIns="0" tIns="0" rIns="0" bIns="0" numCol="1" spcCol="0" rtlCol="0" fromWordArt="0" anchor="ctr" anchorCtr="0" forceAA="0" compatLnSpc="1">
            <a:noAutofit/>
          </a:bodyPr>
          <a:p>
            <a:pPr lvl="0" algn="ctr">
              <a:spcBef>
                <a:spcPct val="0"/>
              </a:spcBef>
              <a:spcAft>
                <a:spcPct val="0"/>
              </a:spcAft>
              <a:buClrTx/>
              <a:buSzTx/>
              <a:buFontTx/>
            </a:pPr>
            <a:r>
              <a:rPr lang="en-US" altLang="zh-CN" sz="1350" b="1">
                <a:solidFill>
                  <a:srgbClr val="FFFFFF"/>
                </a:solidFill>
                <a:effectLst>
                  <a:outerShdw blurRad="50800" dist="38100" dir="5400000" algn="t" rotWithShape="0">
                    <a:schemeClr val="accent2">
                      <a:lumMod val="75000"/>
                      <a:alpha val="40000"/>
                    </a:schemeClr>
                  </a:outerShdw>
                </a:effectLst>
                <a:latin typeface="+mn-ea"/>
                <a:cs typeface="+mn-ea"/>
                <a:sym typeface="+mn-ea"/>
              </a:rPr>
              <a:t>04</a:t>
            </a:r>
            <a:endParaRPr lang="en-US" altLang="zh-CN" sz="1350" b="1" dirty="0">
              <a:solidFill>
                <a:srgbClr val="FFFFFF"/>
              </a:solidFill>
              <a:effectLst>
                <a:outerShdw blurRad="50800" dist="38100" dir="5400000" algn="t" rotWithShape="0">
                  <a:schemeClr val="accent2">
                    <a:lumMod val="75000"/>
                    <a:alpha val="40000"/>
                  </a:schemeClr>
                </a:outerShdw>
              </a:effectLst>
              <a:latin typeface="+mn-ea"/>
              <a:cs typeface="+mn-ea"/>
              <a:sym typeface="+mn-ea"/>
            </a:endParaRPr>
          </a:p>
        </p:txBody>
      </p:sp>
      <p:sp>
        <p:nvSpPr>
          <p:cNvPr id="40" name="矩形 39"/>
          <p:cNvSpPr/>
          <p:nvPr>
            <p:custDataLst>
              <p:tags r:id="rId28"/>
            </p:custDataLst>
          </p:nvPr>
        </p:nvSpPr>
        <p:spPr>
          <a:xfrm>
            <a:off x="5514975" y="4207193"/>
            <a:ext cx="3244691" cy="301466"/>
          </a:xfrm>
          <a:prstGeom prst="rect">
            <a:avLst/>
          </a:prstGeom>
          <a:noFill/>
        </p:spPr>
        <p:txBody>
          <a:bodyPr wrap="square" lIns="0" tIns="0" rIns="0" bIns="0" rtlCol="0" anchor="ctr" anchorCtr="0">
            <a:noAutofit/>
          </a:bodyPr>
          <a:p>
            <a:pPr>
              <a:spcBef>
                <a:spcPct val="0"/>
              </a:spcBef>
              <a:spcAft>
                <a:spcPct val="0"/>
              </a:spcAft>
            </a:pPr>
            <a:r>
              <a:rPr lang="zh-CN" altLang="en-US" sz="1500" b="1" dirty="0">
                <a:solidFill>
                  <a:schemeClr val="accent2"/>
                </a:solidFill>
                <a:latin typeface="+mn-ea"/>
                <a:cs typeface="+mn-ea"/>
              </a:rPr>
              <a:t>模型对区域和房型特性的细化不足</a:t>
            </a:r>
            <a:endParaRPr lang="zh-CN" altLang="en-US" sz="1500" b="1" dirty="0">
              <a:solidFill>
                <a:schemeClr val="accent2"/>
              </a:solidFill>
              <a:latin typeface="+mn-ea"/>
              <a:cs typeface="+mn-ea"/>
            </a:endParaRPr>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grpSp>
        <p:nvGrpSpPr>
          <p:cNvPr id="6" name="组合 5"/>
          <p:cNvGrpSpPr/>
          <p:nvPr/>
        </p:nvGrpSpPr>
        <p:grpSpPr>
          <a:xfrm>
            <a:off x="458820" y="258462"/>
            <a:ext cx="391287" cy="204749"/>
            <a:chOff x="2789646" y="-737419"/>
            <a:chExt cx="926165" cy="484632"/>
          </a:xfrm>
        </p:grpSpPr>
        <p:sp>
          <p:nvSpPr>
            <p:cNvPr id="7" name="燕尾形 6"/>
            <p:cNvSpPr/>
            <p:nvPr/>
          </p:nvSpPr>
          <p:spPr>
            <a:xfrm>
              <a:off x="2789646" y="-737419"/>
              <a:ext cx="484632" cy="484632"/>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solidFill>
                  <a:schemeClr val="tx1"/>
                </a:solidFill>
                <a:latin typeface="汉仪雅酷黑 75W" panose="020B0804020202020204" charset="-122"/>
                <a:ea typeface="汉仪雅酷黑 75W" panose="020B0804020202020204" charset="-122"/>
              </a:endParaRPr>
            </a:p>
          </p:txBody>
        </p:sp>
        <p:sp>
          <p:nvSpPr>
            <p:cNvPr id="8" name="燕尾形 7"/>
            <p:cNvSpPr/>
            <p:nvPr/>
          </p:nvSpPr>
          <p:spPr>
            <a:xfrm>
              <a:off x="3231179" y="-737419"/>
              <a:ext cx="484632" cy="484632"/>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solidFill>
                  <a:schemeClr val="tx1"/>
                </a:solidFill>
                <a:latin typeface="汉仪雅酷黑 75W" panose="020B0804020202020204" charset="-122"/>
                <a:ea typeface="汉仪雅酷黑 75W" panose="020B0804020202020204" charset="-122"/>
              </a:endParaRPr>
            </a:p>
          </p:txBody>
        </p:sp>
      </p:grpSp>
      <p:sp>
        <p:nvSpPr>
          <p:cNvPr id="3" name="文本框 37"/>
          <p:cNvSpPr txBox="1"/>
          <p:nvPr/>
        </p:nvSpPr>
        <p:spPr>
          <a:xfrm>
            <a:off x="919007" y="173649"/>
            <a:ext cx="1258570" cy="372110"/>
          </a:xfrm>
          <a:prstGeom prst="rect">
            <a:avLst/>
          </a:prstGeom>
          <a:noFill/>
        </p:spPr>
        <p:txBody>
          <a:bodyPr wrap="none" lIns="96434" tIns="48216" rIns="96434" bIns="48216" rtlCol="0">
            <a:spAutoFit/>
          </a:bodyPr>
          <a:p>
            <a:pPr algn="l"/>
            <a:r>
              <a:rPr lang="zh-CN" altLang="en-US" b="1" spc="300" dirty="0" smtClean="0">
                <a:latin typeface="微软雅黑" panose="020B0503020204020204" pitchFamily="34" charset="-122"/>
                <a:ea typeface="微软雅黑" panose="020B0503020204020204" pitchFamily="34" charset="-122"/>
                <a:cs typeface="汉仪雅酷黑 75W" panose="020B0804020202020204" charset="-122"/>
                <a:sym typeface="Arial" panose="020B0604020202020204" pitchFamily="34" charset="0"/>
              </a:rPr>
              <a:t>优化建议</a:t>
            </a:r>
            <a:endParaRPr lang="zh-CN" altLang="en-US" b="1" spc="300" dirty="0" smtClean="0">
              <a:latin typeface="微软雅黑" panose="020B0503020204020204" pitchFamily="34" charset="-122"/>
              <a:ea typeface="微软雅黑" panose="020B0503020204020204" pitchFamily="34" charset="-122"/>
              <a:cs typeface="汉仪雅酷黑 75W" panose="020B0804020202020204" charset="-122"/>
              <a:sym typeface="Arial" panose="020B0604020202020204" pitchFamily="34" charset="0"/>
            </a:endParaRPr>
          </a:p>
        </p:txBody>
      </p:sp>
      <p:sp>
        <p:nvSpPr>
          <p:cNvPr id="56" name="圆角矩形 55"/>
          <p:cNvSpPr/>
          <p:nvPr>
            <p:custDataLst>
              <p:tags r:id="rId2"/>
            </p:custDataLst>
          </p:nvPr>
        </p:nvSpPr>
        <p:spPr>
          <a:xfrm>
            <a:off x="5298520" y="966311"/>
            <a:ext cx="2651284" cy="873919"/>
          </a:xfrm>
          <a:prstGeom prst="roundRect">
            <a:avLst/>
          </a:prstGeom>
          <a:solidFill>
            <a:schemeClr val="accent1">
              <a:lumMod val="20000"/>
              <a:lumOff val="8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solidFill>
                <a:schemeClr val="lt1"/>
              </a:solidFill>
            </a:endParaRPr>
          </a:p>
        </p:txBody>
      </p:sp>
      <p:sp>
        <p:nvSpPr>
          <p:cNvPr id="57" name="矩形 56"/>
          <p:cNvSpPr/>
          <p:nvPr>
            <p:custDataLst>
              <p:tags r:id="rId3"/>
            </p:custDataLst>
          </p:nvPr>
        </p:nvSpPr>
        <p:spPr>
          <a:xfrm>
            <a:off x="5418773" y="1315879"/>
            <a:ext cx="2532221" cy="484346"/>
          </a:xfrm>
          <a:prstGeom prst="rect">
            <a:avLst/>
          </a:prstGeom>
          <a:noFill/>
        </p:spPr>
        <p:txBody>
          <a:bodyPr wrap="square" lIns="0" tIns="0" rIns="0" bIns="0" rtlCol="0" anchor="t" anchorCtr="0">
            <a:noAutofit/>
          </a:bodyPr>
          <a:p>
            <a:pPr>
              <a:lnSpc>
                <a:spcPct val="130000"/>
              </a:lnSpc>
              <a:spcBef>
                <a:spcPct val="0"/>
              </a:spcBef>
              <a:spcAft>
                <a:spcPct val="0"/>
              </a:spcAft>
            </a:pPr>
            <a:r>
              <a:rPr lang="zh-CN" altLang="en-US" sz="900" dirty="0">
                <a:solidFill>
                  <a:schemeClr val="tx1">
                    <a:lumMod val="65000"/>
                    <a:lumOff val="35000"/>
                  </a:schemeClr>
                </a:solidFill>
                <a:latin typeface="+mn-ea"/>
                <a:cs typeface="+mn-ea"/>
              </a:rPr>
              <a:t>在现有模型基础上，结合外部变量（如人口流入流出、基础设施建设等），构建更复杂的ARIMAX模型的方法进行建模，提高预测的解释力和准确性。</a:t>
            </a:r>
            <a:endParaRPr lang="zh-CN" altLang="en-US" sz="900" dirty="0">
              <a:solidFill>
                <a:schemeClr val="tx1">
                  <a:lumMod val="65000"/>
                  <a:lumOff val="35000"/>
                </a:schemeClr>
              </a:solidFill>
              <a:latin typeface="+mn-ea"/>
              <a:cs typeface="+mn-ea"/>
            </a:endParaRPr>
          </a:p>
        </p:txBody>
      </p:sp>
      <p:sp>
        <p:nvSpPr>
          <p:cNvPr id="58" name="矩形 57"/>
          <p:cNvSpPr/>
          <p:nvPr>
            <p:custDataLst>
              <p:tags r:id="rId4"/>
            </p:custDataLst>
          </p:nvPr>
        </p:nvSpPr>
        <p:spPr>
          <a:xfrm>
            <a:off x="5418535" y="966311"/>
            <a:ext cx="2486700" cy="350996"/>
          </a:xfrm>
          <a:prstGeom prst="rect">
            <a:avLst/>
          </a:prstGeom>
          <a:noFill/>
        </p:spPr>
        <p:txBody>
          <a:bodyPr wrap="square" lIns="0" tIns="0" rIns="0" bIns="0" rtlCol="0" anchor="b" anchorCtr="0">
            <a:noAutofit/>
          </a:bodyPr>
          <a:p>
            <a:pPr>
              <a:spcBef>
                <a:spcPct val="0"/>
              </a:spcBef>
              <a:spcAft>
                <a:spcPct val="0"/>
              </a:spcAft>
            </a:pPr>
            <a:r>
              <a:rPr lang="zh-CN" altLang="en-US" sz="1350" b="1">
                <a:solidFill>
                  <a:schemeClr val="accent1"/>
                </a:solidFill>
                <a:latin typeface="+mn-ea"/>
                <a:cs typeface="+mn-ea"/>
              </a:rPr>
              <a:t>引入外部影响因素</a:t>
            </a:r>
            <a:endParaRPr lang="zh-CN" altLang="en-US" sz="1350" b="1">
              <a:solidFill>
                <a:schemeClr val="accent1"/>
              </a:solidFill>
              <a:latin typeface="+mn-ea"/>
              <a:cs typeface="+mn-ea"/>
            </a:endParaRPr>
          </a:p>
        </p:txBody>
      </p:sp>
      <p:sp>
        <p:nvSpPr>
          <p:cNvPr id="59" name="任意多边形 1"/>
          <p:cNvSpPr/>
          <p:nvPr>
            <p:custDataLst>
              <p:tags r:id="rId5"/>
            </p:custDataLst>
          </p:nvPr>
        </p:nvSpPr>
        <p:spPr bwMode="auto">
          <a:xfrm>
            <a:off x="4193620" y="1172528"/>
            <a:ext cx="1114901" cy="422434"/>
          </a:xfrm>
          <a:custGeom>
            <a:avLst/>
            <a:gdLst>
              <a:gd name="connsiteX0" fmla="*/ 2662 w 3007"/>
              <a:gd name="connsiteY0" fmla="*/ 0 h 1139"/>
              <a:gd name="connsiteX1" fmla="*/ 2557 w 3007"/>
              <a:gd name="connsiteY1" fmla="*/ 0 h 1139"/>
              <a:gd name="connsiteX2" fmla="*/ 537 w 3007"/>
              <a:gd name="connsiteY2" fmla="*/ 0 h 1139"/>
              <a:gd name="connsiteX3" fmla="*/ 0 w 3007"/>
              <a:gd name="connsiteY3" fmla="*/ 515 h 1139"/>
              <a:gd name="connsiteX4" fmla="*/ 537 w 3007"/>
              <a:gd name="connsiteY4" fmla="*/ 1028 h 1139"/>
              <a:gd name="connsiteX5" fmla="*/ 2557 w 3007"/>
              <a:gd name="connsiteY5" fmla="*/ 1028 h 1139"/>
              <a:gd name="connsiteX6" fmla="*/ 2728 w 3007"/>
              <a:gd name="connsiteY6" fmla="*/ 1028 h 1139"/>
              <a:gd name="connsiteX7" fmla="*/ 3007 w 3007"/>
              <a:gd name="connsiteY7" fmla="*/ 1137 h 1139"/>
              <a:gd name="connsiteX8" fmla="*/ 3007 w 3007"/>
              <a:gd name="connsiteY8" fmla="*/ 150 h 1139"/>
              <a:gd name="connsiteX9" fmla="*/ 2662 w 3007"/>
              <a:gd name="connsiteY9" fmla="*/ 0 h 1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0" t="0" r="r" b="b"/>
            <a:pathLst>
              <a:path w="3007" h="1139">
                <a:moveTo>
                  <a:pt x="2662" y="0"/>
                </a:moveTo>
                <a:cubicBezTo>
                  <a:pt x="2557" y="0"/>
                  <a:pt x="2557" y="0"/>
                  <a:pt x="2557" y="0"/>
                </a:cubicBezTo>
                <a:cubicBezTo>
                  <a:pt x="537" y="0"/>
                  <a:pt x="537" y="0"/>
                  <a:pt x="537" y="0"/>
                </a:cubicBezTo>
                <a:cubicBezTo>
                  <a:pt x="0" y="515"/>
                  <a:pt x="0" y="515"/>
                  <a:pt x="0" y="515"/>
                </a:cubicBezTo>
                <a:cubicBezTo>
                  <a:pt x="537" y="1028"/>
                  <a:pt x="537" y="1028"/>
                  <a:pt x="537" y="1028"/>
                </a:cubicBezTo>
                <a:cubicBezTo>
                  <a:pt x="2557" y="1028"/>
                  <a:pt x="2557" y="1028"/>
                  <a:pt x="2557" y="1028"/>
                </a:cubicBezTo>
                <a:cubicBezTo>
                  <a:pt x="2728" y="1028"/>
                  <a:pt x="2728" y="1028"/>
                  <a:pt x="2728" y="1028"/>
                </a:cubicBezTo>
                <a:cubicBezTo>
                  <a:pt x="2882" y="1028"/>
                  <a:pt x="3007" y="1077"/>
                  <a:pt x="3007" y="1137"/>
                </a:cubicBezTo>
                <a:cubicBezTo>
                  <a:pt x="3007" y="1197"/>
                  <a:pt x="3007" y="150"/>
                  <a:pt x="3007" y="150"/>
                </a:cubicBezTo>
                <a:cubicBezTo>
                  <a:pt x="3007" y="67"/>
                  <a:pt x="2852" y="0"/>
                  <a:pt x="2662" y="0"/>
                </a:cubicBezTo>
                <a:close/>
              </a:path>
            </a:pathLst>
          </a:custGeom>
          <a:gradFill>
            <a:gsLst>
              <a:gs pos="0">
                <a:schemeClr val="accent1">
                  <a:lumMod val="60000"/>
                  <a:lumOff val="40000"/>
                  <a:alpha val="100000"/>
                </a:schemeClr>
              </a:gs>
              <a:gs pos="100000">
                <a:schemeClr val="accent1">
                  <a:alpha val="100000"/>
                </a:schemeClr>
              </a:gs>
              <a:gs pos="50000">
                <a:schemeClr val="accent1">
                  <a:alpha val="100000"/>
                </a:schemeClr>
              </a:gs>
            </a:gsLst>
            <a:lin ang="0" scaled="0"/>
          </a:gradFill>
          <a:ln>
            <a:solidFill>
              <a:schemeClr val="accent1"/>
            </a:solidFill>
          </a:ln>
          <a:effectLst>
            <a:outerShdw blurRad="444500" dist="127000" dir="5400000" algn="t" rotWithShape="0">
              <a:schemeClr val="accent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68580" tIns="27146" rIns="68580" bIns="53816" numCol="1" spcCol="0" rtlCol="0" fromWordArt="0" anchor="ctr" anchorCtr="0" forceAA="0" compatLnSpc="1">
            <a:noAutofit/>
          </a:bodyPr>
          <a:p>
            <a:pPr lvl="0" algn="ctr">
              <a:spcBef>
                <a:spcPct val="0"/>
              </a:spcBef>
              <a:spcAft>
                <a:spcPct val="0"/>
              </a:spcAft>
              <a:buClrTx/>
              <a:buSzTx/>
              <a:buFontTx/>
            </a:pPr>
            <a:r>
              <a:rPr lang="en-US" sz="1500" b="1">
                <a:solidFill>
                  <a:srgbClr val="FFFFFF"/>
                </a:solidFill>
                <a:latin typeface="+mn-ea"/>
                <a:cs typeface="+mn-ea"/>
                <a:sym typeface="+mn-ea"/>
              </a:rPr>
              <a:t>01</a:t>
            </a:r>
            <a:endParaRPr lang="en-US" sz="1500" b="1">
              <a:solidFill>
                <a:srgbClr val="FFFFFF"/>
              </a:solidFill>
              <a:latin typeface="+mn-ea"/>
              <a:cs typeface="+mn-ea"/>
              <a:sym typeface="+mn-ea"/>
            </a:endParaRPr>
          </a:p>
        </p:txBody>
      </p:sp>
      <p:sp>
        <p:nvSpPr>
          <p:cNvPr id="60" name="任意多边形 2"/>
          <p:cNvSpPr/>
          <p:nvPr>
            <p:custDataLst>
              <p:tags r:id="rId6"/>
            </p:custDataLst>
          </p:nvPr>
        </p:nvSpPr>
        <p:spPr bwMode="auto">
          <a:xfrm>
            <a:off x="5149454" y="1553528"/>
            <a:ext cx="166688" cy="80963"/>
          </a:xfrm>
          <a:custGeom>
            <a:avLst/>
            <a:gdLst>
              <a:gd name="T0" fmla="*/ 145 w 381"/>
              <a:gd name="T1" fmla="*/ 0 h 185"/>
              <a:gd name="T2" fmla="*/ 0 w 381"/>
              <a:gd name="T3" fmla="*/ 0 h 185"/>
              <a:gd name="T4" fmla="*/ 0 w 381"/>
              <a:gd name="T5" fmla="*/ 185 h 185"/>
              <a:gd name="T6" fmla="*/ 145 w 381"/>
              <a:gd name="T7" fmla="*/ 185 h 185"/>
              <a:gd name="T8" fmla="*/ 381 w 381"/>
              <a:gd name="T9" fmla="*/ 92 h 185"/>
              <a:gd name="T10" fmla="*/ 145 w 381"/>
              <a:gd name="T11" fmla="*/ 0 h 185"/>
            </a:gdLst>
            <a:ahLst/>
            <a:cxnLst>
              <a:cxn ang="0">
                <a:pos x="T0" y="T1"/>
              </a:cxn>
              <a:cxn ang="0">
                <a:pos x="T2" y="T3"/>
              </a:cxn>
              <a:cxn ang="0">
                <a:pos x="T4" y="T5"/>
              </a:cxn>
              <a:cxn ang="0">
                <a:pos x="T6" y="T7"/>
              </a:cxn>
              <a:cxn ang="0">
                <a:pos x="T8" y="T9"/>
              </a:cxn>
              <a:cxn ang="0">
                <a:pos x="T10" y="T11"/>
              </a:cxn>
            </a:cxnLst>
            <a:rect l="0" t="0" r="r" b="b"/>
            <a:pathLst>
              <a:path w="381" h="185">
                <a:moveTo>
                  <a:pt x="145" y="0"/>
                </a:moveTo>
                <a:cubicBezTo>
                  <a:pt x="0" y="0"/>
                  <a:pt x="0" y="0"/>
                  <a:pt x="0" y="0"/>
                </a:cubicBezTo>
                <a:cubicBezTo>
                  <a:pt x="0" y="185"/>
                  <a:pt x="0" y="185"/>
                  <a:pt x="0" y="185"/>
                </a:cubicBezTo>
                <a:cubicBezTo>
                  <a:pt x="145" y="185"/>
                  <a:pt x="145" y="185"/>
                  <a:pt x="145" y="185"/>
                </a:cubicBezTo>
                <a:cubicBezTo>
                  <a:pt x="275" y="185"/>
                  <a:pt x="381" y="143"/>
                  <a:pt x="381" y="92"/>
                </a:cubicBezTo>
                <a:cubicBezTo>
                  <a:pt x="381" y="41"/>
                  <a:pt x="275" y="0"/>
                  <a:pt x="145" y="0"/>
                </a:cubicBezTo>
                <a:close/>
              </a:path>
            </a:pathLst>
          </a:custGeom>
          <a:gradFill>
            <a:gsLst>
              <a:gs pos="0">
                <a:schemeClr val="accent1">
                  <a:alpha val="100000"/>
                </a:schemeClr>
              </a:gs>
              <a:gs pos="85000">
                <a:schemeClr val="accent1">
                  <a:lumMod val="75000"/>
                  <a:alpha val="10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p>
            <a:pPr algn="ctr"/>
            <a:endParaRPr lang="en-US" sz="1350">
              <a:solidFill>
                <a:schemeClr val="lt1"/>
              </a:solidFill>
              <a:cs typeface="+mn-ea"/>
              <a:sym typeface="+mn-lt"/>
            </a:endParaRPr>
          </a:p>
        </p:txBody>
      </p:sp>
      <p:sp>
        <p:nvSpPr>
          <p:cNvPr id="61" name="圆角矩形 60"/>
          <p:cNvSpPr/>
          <p:nvPr>
            <p:custDataLst>
              <p:tags r:id="rId7"/>
            </p:custDataLst>
          </p:nvPr>
        </p:nvSpPr>
        <p:spPr>
          <a:xfrm>
            <a:off x="5298520" y="2095976"/>
            <a:ext cx="2651284" cy="873919"/>
          </a:xfrm>
          <a:prstGeom prst="roundRect">
            <a:avLst/>
          </a:prstGeom>
          <a:solidFill>
            <a:schemeClr val="accent1">
              <a:lumMod val="20000"/>
              <a:lumOff val="8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solidFill>
                <a:schemeClr val="lt1"/>
              </a:solidFill>
            </a:endParaRPr>
          </a:p>
        </p:txBody>
      </p:sp>
      <p:sp>
        <p:nvSpPr>
          <p:cNvPr id="62" name="矩形 61"/>
          <p:cNvSpPr/>
          <p:nvPr>
            <p:custDataLst>
              <p:tags r:id="rId8"/>
            </p:custDataLst>
          </p:nvPr>
        </p:nvSpPr>
        <p:spPr>
          <a:xfrm>
            <a:off x="5418773" y="2486025"/>
            <a:ext cx="2578894" cy="484346"/>
          </a:xfrm>
          <a:prstGeom prst="rect">
            <a:avLst/>
          </a:prstGeom>
          <a:noFill/>
        </p:spPr>
        <p:txBody>
          <a:bodyPr wrap="square" lIns="0" tIns="0" rIns="0" bIns="0" rtlCol="0" anchor="t" anchorCtr="0">
            <a:noAutofit/>
          </a:bodyPr>
          <a:p>
            <a:pPr>
              <a:lnSpc>
                <a:spcPct val="130000"/>
              </a:lnSpc>
              <a:spcBef>
                <a:spcPct val="0"/>
              </a:spcBef>
              <a:spcAft>
                <a:spcPct val="0"/>
              </a:spcAft>
            </a:pPr>
            <a:r>
              <a:rPr lang="zh-CN" altLang="en-US" sz="750" dirty="0">
                <a:solidFill>
                  <a:schemeClr val="tx1">
                    <a:lumMod val="65000"/>
                    <a:lumOff val="35000"/>
                  </a:schemeClr>
                </a:solidFill>
                <a:latin typeface="+mn-ea"/>
                <a:cs typeface="+mn-ea"/>
              </a:rPr>
              <a:t>通过调整SARIMA模型的季节性参数，进一步优化季节性部分的拟合。此外，采用傅里叶变换或小波分析等方法对时间序列中的季节性特征进行更细致的处理。</a:t>
            </a:r>
            <a:endParaRPr lang="zh-CN" altLang="en-US" sz="750" dirty="0">
              <a:solidFill>
                <a:schemeClr val="tx1">
                  <a:lumMod val="65000"/>
                  <a:lumOff val="35000"/>
                </a:schemeClr>
              </a:solidFill>
              <a:latin typeface="+mn-ea"/>
              <a:cs typeface="+mn-ea"/>
            </a:endParaRPr>
          </a:p>
        </p:txBody>
      </p:sp>
      <p:sp>
        <p:nvSpPr>
          <p:cNvPr id="63" name="矩形 62"/>
          <p:cNvSpPr/>
          <p:nvPr>
            <p:custDataLst>
              <p:tags r:id="rId9"/>
            </p:custDataLst>
          </p:nvPr>
        </p:nvSpPr>
        <p:spPr>
          <a:xfrm>
            <a:off x="5418535" y="2095976"/>
            <a:ext cx="2486700" cy="350996"/>
          </a:xfrm>
          <a:prstGeom prst="rect">
            <a:avLst/>
          </a:prstGeom>
          <a:noFill/>
        </p:spPr>
        <p:txBody>
          <a:bodyPr wrap="square" lIns="0" tIns="0" rIns="0" bIns="0" rtlCol="0" anchor="b" anchorCtr="0">
            <a:noAutofit/>
          </a:bodyPr>
          <a:p>
            <a:pPr>
              <a:spcBef>
                <a:spcPct val="0"/>
              </a:spcBef>
              <a:spcAft>
                <a:spcPct val="0"/>
              </a:spcAft>
            </a:pPr>
            <a:r>
              <a:rPr lang="zh-CN" altLang="en-US" sz="1350" b="1">
                <a:solidFill>
                  <a:schemeClr val="accent1"/>
                </a:solidFill>
                <a:latin typeface="+mn-ea"/>
                <a:cs typeface="+mn-ea"/>
              </a:rPr>
              <a:t>强化季节性分析</a:t>
            </a:r>
            <a:endParaRPr lang="zh-CN" altLang="en-US" sz="1350" b="1">
              <a:solidFill>
                <a:schemeClr val="accent1"/>
              </a:solidFill>
              <a:latin typeface="+mn-ea"/>
              <a:cs typeface="+mn-ea"/>
            </a:endParaRPr>
          </a:p>
        </p:txBody>
      </p:sp>
      <p:sp>
        <p:nvSpPr>
          <p:cNvPr id="64" name="任意多边形 3"/>
          <p:cNvSpPr/>
          <p:nvPr>
            <p:custDataLst>
              <p:tags r:id="rId10"/>
            </p:custDataLst>
          </p:nvPr>
        </p:nvSpPr>
        <p:spPr bwMode="auto">
          <a:xfrm>
            <a:off x="4193620" y="2303145"/>
            <a:ext cx="1114901" cy="421958"/>
          </a:xfrm>
          <a:custGeom>
            <a:avLst/>
            <a:gdLst>
              <a:gd name="connsiteX0" fmla="*/ 2662 w 3007"/>
              <a:gd name="connsiteY0" fmla="*/ 0 h 1137"/>
              <a:gd name="connsiteX1" fmla="*/ 2557 w 3007"/>
              <a:gd name="connsiteY1" fmla="*/ 0 h 1137"/>
              <a:gd name="connsiteX2" fmla="*/ 537 w 3007"/>
              <a:gd name="connsiteY2" fmla="*/ 0 h 1137"/>
              <a:gd name="connsiteX3" fmla="*/ 0 w 3007"/>
              <a:gd name="connsiteY3" fmla="*/ 514 h 1137"/>
              <a:gd name="connsiteX4" fmla="*/ 537 w 3007"/>
              <a:gd name="connsiteY4" fmla="*/ 1027 h 1137"/>
              <a:gd name="connsiteX5" fmla="*/ 2557 w 3007"/>
              <a:gd name="connsiteY5" fmla="*/ 1027 h 1137"/>
              <a:gd name="connsiteX6" fmla="*/ 2728 w 3007"/>
              <a:gd name="connsiteY6" fmla="*/ 1027 h 1137"/>
              <a:gd name="connsiteX7" fmla="*/ 3007 w 3007"/>
              <a:gd name="connsiteY7" fmla="*/ 1135 h 1137"/>
              <a:gd name="connsiteX8" fmla="*/ 3007 w 3007"/>
              <a:gd name="connsiteY8" fmla="*/ 150 h 1137"/>
              <a:gd name="connsiteX9" fmla="*/ 2662 w 3007"/>
              <a:gd name="connsiteY9" fmla="*/ 0 h 1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0" t="0" r="r" b="b"/>
            <a:pathLst>
              <a:path w="3007" h="1137">
                <a:moveTo>
                  <a:pt x="2662" y="0"/>
                </a:moveTo>
                <a:cubicBezTo>
                  <a:pt x="2557" y="0"/>
                  <a:pt x="2557" y="0"/>
                  <a:pt x="2557" y="0"/>
                </a:cubicBezTo>
                <a:cubicBezTo>
                  <a:pt x="537" y="0"/>
                  <a:pt x="537" y="0"/>
                  <a:pt x="537" y="0"/>
                </a:cubicBezTo>
                <a:cubicBezTo>
                  <a:pt x="0" y="514"/>
                  <a:pt x="0" y="514"/>
                  <a:pt x="0" y="514"/>
                </a:cubicBezTo>
                <a:cubicBezTo>
                  <a:pt x="537" y="1027"/>
                  <a:pt x="537" y="1027"/>
                  <a:pt x="537" y="1027"/>
                </a:cubicBezTo>
                <a:cubicBezTo>
                  <a:pt x="2557" y="1027"/>
                  <a:pt x="2557" y="1027"/>
                  <a:pt x="2557" y="1027"/>
                </a:cubicBezTo>
                <a:cubicBezTo>
                  <a:pt x="2728" y="1027"/>
                  <a:pt x="2728" y="1027"/>
                  <a:pt x="2728" y="1027"/>
                </a:cubicBezTo>
                <a:cubicBezTo>
                  <a:pt x="2882" y="1027"/>
                  <a:pt x="3007" y="1075"/>
                  <a:pt x="3007" y="1135"/>
                </a:cubicBezTo>
                <a:cubicBezTo>
                  <a:pt x="3007" y="1195"/>
                  <a:pt x="3007" y="150"/>
                  <a:pt x="3007" y="150"/>
                </a:cubicBezTo>
                <a:cubicBezTo>
                  <a:pt x="3007" y="67"/>
                  <a:pt x="2852" y="0"/>
                  <a:pt x="2662" y="0"/>
                </a:cubicBezTo>
                <a:close/>
              </a:path>
            </a:pathLst>
          </a:custGeom>
          <a:gradFill>
            <a:gsLst>
              <a:gs pos="0">
                <a:schemeClr val="accent1">
                  <a:lumMod val="60000"/>
                  <a:lumOff val="40000"/>
                  <a:alpha val="100000"/>
                </a:schemeClr>
              </a:gs>
              <a:gs pos="100000">
                <a:schemeClr val="accent1">
                  <a:alpha val="100000"/>
                </a:schemeClr>
              </a:gs>
              <a:gs pos="50000">
                <a:schemeClr val="accent1">
                  <a:alpha val="100000"/>
                </a:schemeClr>
              </a:gs>
            </a:gsLst>
            <a:lin ang="0" scaled="0"/>
          </a:gradFill>
          <a:ln>
            <a:solidFill>
              <a:schemeClr val="accent1"/>
            </a:solidFill>
          </a:ln>
          <a:effectLst>
            <a:outerShdw blurRad="444500" dist="127000" dir="5400000" algn="t" rotWithShape="0">
              <a:schemeClr val="accent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68580" tIns="27146" rIns="68580" bIns="53816" numCol="1" spcCol="0" rtlCol="0" fromWordArt="0" anchor="ctr" anchorCtr="0" forceAA="0" compatLnSpc="1">
            <a:noAutofit/>
          </a:bodyPr>
          <a:p>
            <a:pPr lvl="0" algn="ctr">
              <a:spcBef>
                <a:spcPct val="0"/>
              </a:spcBef>
              <a:spcAft>
                <a:spcPct val="0"/>
              </a:spcAft>
              <a:buClrTx/>
              <a:buSzTx/>
              <a:buFontTx/>
            </a:pPr>
            <a:r>
              <a:rPr lang="en-US" sz="1500" b="1">
                <a:solidFill>
                  <a:srgbClr val="FFFFFF"/>
                </a:solidFill>
                <a:latin typeface="+mn-ea"/>
                <a:cs typeface="+mn-ea"/>
                <a:sym typeface="+mn-ea"/>
              </a:rPr>
              <a:t>03</a:t>
            </a:r>
            <a:endParaRPr lang="en-US" sz="1500" b="1">
              <a:solidFill>
                <a:srgbClr val="FFFFFF"/>
              </a:solidFill>
              <a:latin typeface="+mn-ea"/>
              <a:cs typeface="+mn-ea"/>
              <a:sym typeface="+mn-ea"/>
            </a:endParaRPr>
          </a:p>
        </p:txBody>
      </p:sp>
      <p:sp>
        <p:nvSpPr>
          <p:cNvPr id="65" name="任意多边形 4"/>
          <p:cNvSpPr/>
          <p:nvPr>
            <p:custDataLst>
              <p:tags r:id="rId11"/>
            </p:custDataLst>
          </p:nvPr>
        </p:nvSpPr>
        <p:spPr bwMode="auto">
          <a:xfrm>
            <a:off x="5147072" y="2683669"/>
            <a:ext cx="166688" cy="80486"/>
          </a:xfrm>
          <a:custGeom>
            <a:avLst/>
            <a:gdLst>
              <a:gd name="T0" fmla="*/ 145 w 381"/>
              <a:gd name="T1" fmla="*/ 0 h 184"/>
              <a:gd name="T2" fmla="*/ 0 w 381"/>
              <a:gd name="T3" fmla="*/ 0 h 184"/>
              <a:gd name="T4" fmla="*/ 0 w 381"/>
              <a:gd name="T5" fmla="*/ 184 h 184"/>
              <a:gd name="T6" fmla="*/ 145 w 381"/>
              <a:gd name="T7" fmla="*/ 184 h 184"/>
              <a:gd name="T8" fmla="*/ 381 w 381"/>
              <a:gd name="T9" fmla="*/ 92 h 184"/>
              <a:gd name="T10" fmla="*/ 145 w 381"/>
              <a:gd name="T11" fmla="*/ 0 h 184"/>
            </a:gdLst>
            <a:ahLst/>
            <a:cxnLst>
              <a:cxn ang="0">
                <a:pos x="T0" y="T1"/>
              </a:cxn>
              <a:cxn ang="0">
                <a:pos x="T2" y="T3"/>
              </a:cxn>
              <a:cxn ang="0">
                <a:pos x="T4" y="T5"/>
              </a:cxn>
              <a:cxn ang="0">
                <a:pos x="T6" y="T7"/>
              </a:cxn>
              <a:cxn ang="0">
                <a:pos x="T8" y="T9"/>
              </a:cxn>
              <a:cxn ang="0">
                <a:pos x="T10" y="T11"/>
              </a:cxn>
            </a:cxnLst>
            <a:rect l="0" t="0" r="r" b="b"/>
            <a:pathLst>
              <a:path w="381" h="184">
                <a:moveTo>
                  <a:pt x="145" y="0"/>
                </a:moveTo>
                <a:cubicBezTo>
                  <a:pt x="0" y="0"/>
                  <a:pt x="0" y="0"/>
                  <a:pt x="0" y="0"/>
                </a:cubicBezTo>
                <a:cubicBezTo>
                  <a:pt x="0" y="184"/>
                  <a:pt x="0" y="184"/>
                  <a:pt x="0" y="184"/>
                </a:cubicBezTo>
                <a:cubicBezTo>
                  <a:pt x="145" y="184"/>
                  <a:pt x="145" y="184"/>
                  <a:pt x="145" y="184"/>
                </a:cubicBezTo>
                <a:cubicBezTo>
                  <a:pt x="275" y="184"/>
                  <a:pt x="381" y="143"/>
                  <a:pt x="381" y="92"/>
                </a:cubicBezTo>
                <a:cubicBezTo>
                  <a:pt x="381" y="41"/>
                  <a:pt x="275" y="0"/>
                  <a:pt x="145" y="0"/>
                </a:cubicBezTo>
                <a:close/>
              </a:path>
            </a:pathLst>
          </a:custGeom>
          <a:gradFill>
            <a:gsLst>
              <a:gs pos="0">
                <a:schemeClr val="accent1">
                  <a:alpha val="100000"/>
                </a:schemeClr>
              </a:gs>
              <a:gs pos="85000">
                <a:schemeClr val="accent1">
                  <a:lumMod val="75000"/>
                  <a:alpha val="10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p>
            <a:pPr algn="ctr"/>
            <a:endParaRPr lang="en-US" sz="1350">
              <a:solidFill>
                <a:schemeClr val="lt1"/>
              </a:solidFill>
              <a:cs typeface="+mn-ea"/>
              <a:sym typeface="+mn-lt"/>
            </a:endParaRPr>
          </a:p>
        </p:txBody>
      </p:sp>
      <p:sp>
        <p:nvSpPr>
          <p:cNvPr id="66" name="圆角矩形 65"/>
          <p:cNvSpPr/>
          <p:nvPr>
            <p:custDataLst>
              <p:tags r:id="rId12"/>
            </p:custDataLst>
          </p:nvPr>
        </p:nvSpPr>
        <p:spPr>
          <a:xfrm>
            <a:off x="1106567" y="2660809"/>
            <a:ext cx="2651284" cy="873919"/>
          </a:xfrm>
          <a:prstGeom prst="roundRect">
            <a:avLst/>
          </a:prstGeom>
          <a:solidFill>
            <a:schemeClr val="accent2">
              <a:lumMod val="20000"/>
              <a:lumOff val="8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solidFill>
                <a:schemeClr val="lt1"/>
              </a:solidFill>
            </a:endParaRPr>
          </a:p>
        </p:txBody>
      </p:sp>
      <p:sp>
        <p:nvSpPr>
          <p:cNvPr id="67" name="矩形 66"/>
          <p:cNvSpPr/>
          <p:nvPr>
            <p:custDataLst>
              <p:tags r:id="rId13"/>
            </p:custDataLst>
          </p:nvPr>
        </p:nvSpPr>
        <p:spPr>
          <a:xfrm>
            <a:off x="1003935" y="3050858"/>
            <a:ext cx="2646045" cy="484346"/>
          </a:xfrm>
          <a:prstGeom prst="rect">
            <a:avLst/>
          </a:prstGeom>
          <a:noFill/>
        </p:spPr>
        <p:txBody>
          <a:bodyPr wrap="square" lIns="0" tIns="0" rIns="0" bIns="0" rtlCol="0" anchor="t" anchorCtr="0">
            <a:noAutofit/>
          </a:bodyPr>
          <a:p>
            <a:pPr algn="r">
              <a:lnSpc>
                <a:spcPct val="130000"/>
              </a:lnSpc>
              <a:spcBef>
                <a:spcPct val="0"/>
              </a:spcBef>
              <a:spcAft>
                <a:spcPct val="0"/>
              </a:spcAft>
            </a:pPr>
            <a:r>
              <a:rPr lang="zh-CN" altLang="en-US" sz="900" dirty="0">
                <a:solidFill>
                  <a:schemeClr val="tx1">
                    <a:lumMod val="65000"/>
                    <a:lumOff val="35000"/>
                  </a:schemeClr>
                </a:solidFill>
                <a:latin typeface="+mn-ea"/>
                <a:cs typeface="+mn-ea"/>
              </a:rPr>
              <a:t>对不同邮政编码、房型和卧室数量的组合进行分组建模。基于区域特性（如高房价区域和低房价区域）分别构建模型，这样可以提高模型的适用性和精确度。</a:t>
            </a:r>
            <a:endParaRPr lang="zh-CN" altLang="en-US" sz="900" dirty="0">
              <a:solidFill>
                <a:schemeClr val="tx1">
                  <a:lumMod val="65000"/>
                  <a:lumOff val="35000"/>
                </a:schemeClr>
              </a:solidFill>
              <a:latin typeface="+mn-ea"/>
              <a:cs typeface="+mn-ea"/>
            </a:endParaRPr>
          </a:p>
        </p:txBody>
      </p:sp>
      <p:sp>
        <p:nvSpPr>
          <p:cNvPr id="68" name="矩形 67"/>
          <p:cNvSpPr/>
          <p:nvPr>
            <p:custDataLst>
              <p:tags r:id="rId14"/>
            </p:custDataLst>
          </p:nvPr>
        </p:nvSpPr>
        <p:spPr>
          <a:xfrm>
            <a:off x="1163241" y="2660809"/>
            <a:ext cx="2486700" cy="350996"/>
          </a:xfrm>
          <a:prstGeom prst="rect">
            <a:avLst/>
          </a:prstGeom>
          <a:noFill/>
        </p:spPr>
        <p:txBody>
          <a:bodyPr wrap="square" lIns="0" tIns="0" rIns="0" bIns="0" rtlCol="0" anchor="b" anchorCtr="0">
            <a:noAutofit/>
          </a:bodyPr>
          <a:p>
            <a:pPr algn="r">
              <a:spcBef>
                <a:spcPct val="0"/>
              </a:spcBef>
              <a:spcAft>
                <a:spcPct val="0"/>
              </a:spcAft>
            </a:pPr>
            <a:r>
              <a:rPr lang="zh-CN" altLang="en-US" sz="1350" b="1" dirty="0">
                <a:solidFill>
                  <a:schemeClr val="accent2"/>
                </a:solidFill>
                <a:latin typeface="+mn-ea"/>
                <a:cs typeface="+mn-ea"/>
              </a:rPr>
              <a:t>细分建模</a:t>
            </a:r>
            <a:endParaRPr lang="zh-CN" altLang="en-US" sz="1350" b="1" dirty="0">
              <a:solidFill>
                <a:schemeClr val="accent2"/>
              </a:solidFill>
              <a:latin typeface="+mn-ea"/>
              <a:cs typeface="+mn-ea"/>
            </a:endParaRPr>
          </a:p>
        </p:txBody>
      </p:sp>
      <p:sp>
        <p:nvSpPr>
          <p:cNvPr id="69" name="任意多边形 5"/>
          <p:cNvSpPr/>
          <p:nvPr>
            <p:custDataLst>
              <p:tags r:id="rId15"/>
            </p:custDataLst>
          </p:nvPr>
        </p:nvSpPr>
        <p:spPr bwMode="auto">
          <a:xfrm>
            <a:off x="3757851" y="2867978"/>
            <a:ext cx="1114901" cy="421005"/>
          </a:xfrm>
          <a:custGeom>
            <a:avLst/>
            <a:gdLst>
              <a:gd name="connsiteX0" fmla="*/ 345 w 3007"/>
              <a:gd name="connsiteY0" fmla="*/ 0 h 1135"/>
              <a:gd name="connsiteX1" fmla="*/ 451 w 3007"/>
              <a:gd name="connsiteY1" fmla="*/ 0 h 1135"/>
              <a:gd name="connsiteX2" fmla="*/ 2470 w 3007"/>
              <a:gd name="connsiteY2" fmla="*/ 0 h 1135"/>
              <a:gd name="connsiteX3" fmla="*/ 3007 w 3007"/>
              <a:gd name="connsiteY3" fmla="*/ 512 h 1135"/>
              <a:gd name="connsiteX4" fmla="*/ 2470 w 3007"/>
              <a:gd name="connsiteY4" fmla="*/ 1025 h 1135"/>
              <a:gd name="connsiteX5" fmla="*/ 451 w 3007"/>
              <a:gd name="connsiteY5" fmla="*/ 1025 h 1135"/>
              <a:gd name="connsiteX6" fmla="*/ 279 w 3007"/>
              <a:gd name="connsiteY6" fmla="*/ 1025 h 1135"/>
              <a:gd name="connsiteX7" fmla="*/ 0 w 3007"/>
              <a:gd name="connsiteY7" fmla="*/ 1133 h 1135"/>
              <a:gd name="connsiteX8" fmla="*/ 0 w 3007"/>
              <a:gd name="connsiteY8" fmla="*/ 148 h 1135"/>
              <a:gd name="connsiteX9" fmla="*/ 345 w 3007"/>
              <a:gd name="connsiteY9" fmla="*/ 0 h 1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0" t="0" r="r" b="b"/>
            <a:pathLst>
              <a:path w="3007" h="1135">
                <a:moveTo>
                  <a:pt x="345" y="0"/>
                </a:moveTo>
                <a:cubicBezTo>
                  <a:pt x="451" y="0"/>
                  <a:pt x="451" y="0"/>
                  <a:pt x="451" y="0"/>
                </a:cubicBezTo>
                <a:cubicBezTo>
                  <a:pt x="2470" y="0"/>
                  <a:pt x="2470" y="0"/>
                  <a:pt x="2470" y="0"/>
                </a:cubicBezTo>
                <a:cubicBezTo>
                  <a:pt x="3007" y="512"/>
                  <a:pt x="3007" y="512"/>
                  <a:pt x="3007" y="512"/>
                </a:cubicBezTo>
                <a:cubicBezTo>
                  <a:pt x="2470" y="1025"/>
                  <a:pt x="2470" y="1025"/>
                  <a:pt x="2470" y="1025"/>
                </a:cubicBezTo>
                <a:cubicBezTo>
                  <a:pt x="451" y="1025"/>
                  <a:pt x="451" y="1025"/>
                  <a:pt x="451" y="1025"/>
                </a:cubicBezTo>
                <a:cubicBezTo>
                  <a:pt x="279" y="1025"/>
                  <a:pt x="279" y="1025"/>
                  <a:pt x="279" y="1025"/>
                </a:cubicBezTo>
                <a:cubicBezTo>
                  <a:pt x="125" y="1025"/>
                  <a:pt x="0" y="1074"/>
                  <a:pt x="0" y="1133"/>
                </a:cubicBezTo>
                <a:cubicBezTo>
                  <a:pt x="0" y="1192"/>
                  <a:pt x="0" y="148"/>
                  <a:pt x="0" y="148"/>
                </a:cubicBezTo>
                <a:cubicBezTo>
                  <a:pt x="0" y="66"/>
                  <a:pt x="155" y="0"/>
                  <a:pt x="345" y="0"/>
                </a:cubicBezTo>
                <a:close/>
              </a:path>
            </a:pathLst>
          </a:custGeom>
          <a:gradFill>
            <a:gsLst>
              <a:gs pos="0">
                <a:schemeClr val="accent2">
                  <a:lumMod val="60000"/>
                  <a:lumOff val="40000"/>
                  <a:alpha val="100000"/>
                </a:schemeClr>
              </a:gs>
              <a:gs pos="100000">
                <a:schemeClr val="accent2">
                  <a:alpha val="100000"/>
                </a:schemeClr>
              </a:gs>
            </a:gsLst>
            <a:lin ang="10800000" scaled="0"/>
          </a:gradFill>
          <a:ln>
            <a:solidFill>
              <a:schemeClr val="accent2"/>
            </a:solidFill>
          </a:ln>
          <a:effectLst>
            <a:outerShdw blurRad="444500" dist="127000" dir="5400000" algn="t" rotWithShape="0">
              <a:schemeClr val="accent2">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68580" tIns="27146" rIns="134778" bIns="53816" numCol="1" spcCol="0" rtlCol="0" fromWordArt="0" anchor="ctr" anchorCtr="0" forceAA="0" compatLnSpc="1">
            <a:noAutofit/>
          </a:bodyPr>
          <a:p>
            <a:pPr lvl="0" algn="ctr">
              <a:spcBef>
                <a:spcPct val="0"/>
              </a:spcBef>
              <a:spcAft>
                <a:spcPct val="0"/>
              </a:spcAft>
              <a:buClrTx/>
              <a:buSzTx/>
              <a:buFontTx/>
            </a:pPr>
            <a:r>
              <a:rPr lang="en-US" sz="1500" b="1">
                <a:solidFill>
                  <a:srgbClr val="FFFFFF"/>
                </a:solidFill>
                <a:latin typeface="+mn-ea"/>
                <a:cs typeface="+mn-ea"/>
                <a:sym typeface="+mn-ea"/>
              </a:rPr>
              <a:t>04</a:t>
            </a:r>
            <a:endParaRPr lang="en-US" sz="1500" b="1">
              <a:solidFill>
                <a:srgbClr val="FFFFFF"/>
              </a:solidFill>
              <a:latin typeface="+mn-ea"/>
              <a:cs typeface="+mn-ea"/>
              <a:sym typeface="+mn-ea"/>
            </a:endParaRPr>
          </a:p>
        </p:txBody>
      </p:sp>
      <p:sp>
        <p:nvSpPr>
          <p:cNvPr id="70" name="任意多边形 6"/>
          <p:cNvSpPr/>
          <p:nvPr>
            <p:custDataLst>
              <p:tags r:id="rId16"/>
            </p:custDataLst>
          </p:nvPr>
        </p:nvSpPr>
        <p:spPr bwMode="auto">
          <a:xfrm>
            <a:off x="3753565" y="3247549"/>
            <a:ext cx="167640" cy="80963"/>
          </a:xfrm>
          <a:custGeom>
            <a:avLst/>
            <a:gdLst>
              <a:gd name="T0" fmla="*/ 236 w 382"/>
              <a:gd name="T1" fmla="*/ 0 h 185"/>
              <a:gd name="T2" fmla="*/ 382 w 382"/>
              <a:gd name="T3" fmla="*/ 0 h 185"/>
              <a:gd name="T4" fmla="*/ 382 w 382"/>
              <a:gd name="T5" fmla="*/ 185 h 185"/>
              <a:gd name="T6" fmla="*/ 236 w 382"/>
              <a:gd name="T7" fmla="*/ 185 h 185"/>
              <a:gd name="T8" fmla="*/ 0 w 382"/>
              <a:gd name="T9" fmla="*/ 92 h 185"/>
              <a:gd name="T10" fmla="*/ 236 w 382"/>
              <a:gd name="T11" fmla="*/ 0 h 185"/>
            </a:gdLst>
            <a:ahLst/>
            <a:cxnLst>
              <a:cxn ang="0">
                <a:pos x="T0" y="T1"/>
              </a:cxn>
              <a:cxn ang="0">
                <a:pos x="T2" y="T3"/>
              </a:cxn>
              <a:cxn ang="0">
                <a:pos x="T4" y="T5"/>
              </a:cxn>
              <a:cxn ang="0">
                <a:pos x="T6" y="T7"/>
              </a:cxn>
              <a:cxn ang="0">
                <a:pos x="T8" y="T9"/>
              </a:cxn>
              <a:cxn ang="0">
                <a:pos x="T10" y="T11"/>
              </a:cxn>
            </a:cxnLst>
            <a:rect l="0" t="0" r="r" b="b"/>
            <a:pathLst>
              <a:path w="382" h="185">
                <a:moveTo>
                  <a:pt x="236" y="0"/>
                </a:moveTo>
                <a:cubicBezTo>
                  <a:pt x="382" y="0"/>
                  <a:pt x="382" y="0"/>
                  <a:pt x="382" y="0"/>
                </a:cubicBezTo>
                <a:cubicBezTo>
                  <a:pt x="382" y="185"/>
                  <a:pt x="382" y="185"/>
                  <a:pt x="382" y="185"/>
                </a:cubicBezTo>
                <a:cubicBezTo>
                  <a:pt x="236" y="185"/>
                  <a:pt x="236" y="185"/>
                  <a:pt x="236" y="185"/>
                </a:cubicBezTo>
                <a:cubicBezTo>
                  <a:pt x="106" y="185"/>
                  <a:pt x="0" y="143"/>
                  <a:pt x="0" y="92"/>
                </a:cubicBezTo>
                <a:cubicBezTo>
                  <a:pt x="0" y="42"/>
                  <a:pt x="106" y="0"/>
                  <a:pt x="236" y="0"/>
                </a:cubicBezTo>
                <a:close/>
              </a:path>
            </a:pathLst>
          </a:custGeom>
          <a:gradFill>
            <a:gsLst>
              <a:gs pos="0">
                <a:schemeClr val="accent2">
                  <a:alpha val="100000"/>
                </a:schemeClr>
              </a:gs>
              <a:gs pos="85000">
                <a:schemeClr val="accent2">
                  <a:lumMod val="75000"/>
                  <a:alpha val="10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p>
            <a:pPr algn="ctr"/>
            <a:endParaRPr lang="en-US" sz="1350">
              <a:solidFill>
                <a:schemeClr val="lt1"/>
              </a:solidFill>
              <a:cs typeface="+mn-ea"/>
              <a:sym typeface="+mn-lt"/>
            </a:endParaRPr>
          </a:p>
        </p:txBody>
      </p:sp>
      <p:sp>
        <p:nvSpPr>
          <p:cNvPr id="71" name="圆角矩形 70"/>
          <p:cNvSpPr/>
          <p:nvPr>
            <p:custDataLst>
              <p:tags r:id="rId17"/>
            </p:custDataLst>
          </p:nvPr>
        </p:nvSpPr>
        <p:spPr>
          <a:xfrm>
            <a:off x="5307092" y="3225641"/>
            <a:ext cx="2643188" cy="873919"/>
          </a:xfrm>
          <a:prstGeom prst="roundRect">
            <a:avLst/>
          </a:prstGeom>
          <a:solidFill>
            <a:schemeClr val="accent1">
              <a:lumMod val="20000"/>
              <a:lumOff val="8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solidFill>
                <a:schemeClr val="lt1"/>
              </a:solidFill>
            </a:endParaRPr>
          </a:p>
        </p:txBody>
      </p:sp>
      <p:sp>
        <p:nvSpPr>
          <p:cNvPr id="72" name="矩形 71"/>
          <p:cNvSpPr/>
          <p:nvPr>
            <p:custDataLst>
              <p:tags r:id="rId18"/>
            </p:custDataLst>
          </p:nvPr>
        </p:nvSpPr>
        <p:spPr>
          <a:xfrm>
            <a:off x="5418535" y="3615690"/>
            <a:ext cx="2486700" cy="484346"/>
          </a:xfrm>
          <a:prstGeom prst="rect">
            <a:avLst/>
          </a:prstGeom>
          <a:noFill/>
        </p:spPr>
        <p:txBody>
          <a:bodyPr wrap="square" lIns="0" tIns="0" rIns="0" bIns="0" rtlCol="0" anchor="t" anchorCtr="0">
            <a:noAutofit/>
          </a:bodyPr>
          <a:p>
            <a:pPr>
              <a:lnSpc>
                <a:spcPct val="130000"/>
              </a:lnSpc>
              <a:spcBef>
                <a:spcPct val="0"/>
              </a:spcBef>
              <a:spcAft>
                <a:spcPct val="0"/>
              </a:spcAft>
            </a:pPr>
            <a:r>
              <a:rPr lang="zh-CN" altLang="en-US" sz="900" dirty="0">
                <a:solidFill>
                  <a:schemeClr val="tx1">
                    <a:lumMod val="65000"/>
                    <a:lumOff val="35000"/>
                  </a:schemeClr>
                </a:solidFill>
                <a:latin typeface="+mn-ea"/>
                <a:cs typeface="+mn-ea"/>
              </a:rPr>
              <a:t>通过结合不同模型（如ARIMA与ETS、随机森林或支持向量机）的预测结果，采用集成学习的方式提升模型的稳定性和整体预测性能。</a:t>
            </a:r>
            <a:endParaRPr lang="zh-CN" altLang="en-US" sz="900" dirty="0">
              <a:solidFill>
                <a:schemeClr val="tx1">
                  <a:lumMod val="65000"/>
                  <a:lumOff val="35000"/>
                </a:schemeClr>
              </a:solidFill>
              <a:latin typeface="+mn-ea"/>
              <a:cs typeface="+mn-ea"/>
            </a:endParaRPr>
          </a:p>
        </p:txBody>
      </p:sp>
      <p:sp>
        <p:nvSpPr>
          <p:cNvPr id="73" name="矩形 72"/>
          <p:cNvSpPr/>
          <p:nvPr>
            <p:custDataLst>
              <p:tags r:id="rId19"/>
            </p:custDataLst>
          </p:nvPr>
        </p:nvSpPr>
        <p:spPr>
          <a:xfrm>
            <a:off x="5418535" y="3225641"/>
            <a:ext cx="2486700" cy="350996"/>
          </a:xfrm>
          <a:prstGeom prst="rect">
            <a:avLst/>
          </a:prstGeom>
          <a:noFill/>
        </p:spPr>
        <p:txBody>
          <a:bodyPr wrap="square" lIns="0" tIns="0" rIns="0" bIns="0" rtlCol="0" anchor="b" anchorCtr="0">
            <a:noAutofit/>
          </a:bodyPr>
          <a:p>
            <a:pPr>
              <a:spcBef>
                <a:spcPct val="0"/>
              </a:spcBef>
              <a:spcAft>
                <a:spcPct val="0"/>
              </a:spcAft>
            </a:pPr>
            <a:r>
              <a:rPr lang="zh-CN" altLang="en-US" sz="1350" b="1" dirty="0">
                <a:solidFill>
                  <a:schemeClr val="accent1"/>
                </a:solidFill>
                <a:latin typeface="+mn-ea"/>
                <a:cs typeface="+mn-ea"/>
              </a:rPr>
              <a:t>集成多模型方法</a:t>
            </a:r>
            <a:endParaRPr lang="zh-CN" altLang="en-US" sz="1350" b="1" dirty="0">
              <a:solidFill>
                <a:schemeClr val="accent1"/>
              </a:solidFill>
              <a:latin typeface="+mn-ea"/>
              <a:cs typeface="+mn-ea"/>
            </a:endParaRPr>
          </a:p>
        </p:txBody>
      </p:sp>
      <p:sp>
        <p:nvSpPr>
          <p:cNvPr id="74" name="任意多边形 73"/>
          <p:cNvSpPr/>
          <p:nvPr>
            <p:custDataLst>
              <p:tags r:id="rId20"/>
            </p:custDataLst>
          </p:nvPr>
        </p:nvSpPr>
        <p:spPr bwMode="auto">
          <a:xfrm>
            <a:off x="4193620" y="3431858"/>
            <a:ext cx="1114901" cy="421958"/>
          </a:xfrm>
          <a:custGeom>
            <a:avLst/>
            <a:gdLst>
              <a:gd name="connsiteX0" fmla="*/ 2662 w 3007"/>
              <a:gd name="connsiteY0" fmla="*/ 0 h 1137"/>
              <a:gd name="connsiteX1" fmla="*/ 2557 w 3007"/>
              <a:gd name="connsiteY1" fmla="*/ 0 h 1137"/>
              <a:gd name="connsiteX2" fmla="*/ 537 w 3007"/>
              <a:gd name="connsiteY2" fmla="*/ 0 h 1137"/>
              <a:gd name="connsiteX3" fmla="*/ 0 w 3007"/>
              <a:gd name="connsiteY3" fmla="*/ 514 h 1137"/>
              <a:gd name="connsiteX4" fmla="*/ 537 w 3007"/>
              <a:gd name="connsiteY4" fmla="*/ 1027 h 1137"/>
              <a:gd name="connsiteX5" fmla="*/ 2557 w 3007"/>
              <a:gd name="connsiteY5" fmla="*/ 1027 h 1137"/>
              <a:gd name="connsiteX6" fmla="*/ 2728 w 3007"/>
              <a:gd name="connsiteY6" fmla="*/ 1027 h 1137"/>
              <a:gd name="connsiteX7" fmla="*/ 3007 w 3007"/>
              <a:gd name="connsiteY7" fmla="*/ 1135 h 1137"/>
              <a:gd name="connsiteX8" fmla="*/ 3007 w 3007"/>
              <a:gd name="connsiteY8" fmla="*/ 150 h 1137"/>
              <a:gd name="connsiteX9" fmla="*/ 2662 w 3007"/>
              <a:gd name="connsiteY9" fmla="*/ 0 h 1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0" t="0" r="r" b="b"/>
            <a:pathLst>
              <a:path w="3007" h="1137">
                <a:moveTo>
                  <a:pt x="2662" y="0"/>
                </a:moveTo>
                <a:cubicBezTo>
                  <a:pt x="2557" y="0"/>
                  <a:pt x="2557" y="0"/>
                  <a:pt x="2557" y="0"/>
                </a:cubicBezTo>
                <a:cubicBezTo>
                  <a:pt x="537" y="0"/>
                  <a:pt x="537" y="0"/>
                  <a:pt x="537" y="0"/>
                </a:cubicBezTo>
                <a:cubicBezTo>
                  <a:pt x="0" y="514"/>
                  <a:pt x="0" y="514"/>
                  <a:pt x="0" y="514"/>
                </a:cubicBezTo>
                <a:cubicBezTo>
                  <a:pt x="537" y="1027"/>
                  <a:pt x="537" y="1027"/>
                  <a:pt x="537" y="1027"/>
                </a:cubicBezTo>
                <a:cubicBezTo>
                  <a:pt x="2557" y="1027"/>
                  <a:pt x="2557" y="1027"/>
                  <a:pt x="2557" y="1027"/>
                </a:cubicBezTo>
                <a:cubicBezTo>
                  <a:pt x="2728" y="1027"/>
                  <a:pt x="2728" y="1027"/>
                  <a:pt x="2728" y="1027"/>
                </a:cubicBezTo>
                <a:cubicBezTo>
                  <a:pt x="2882" y="1027"/>
                  <a:pt x="3007" y="1075"/>
                  <a:pt x="3007" y="1135"/>
                </a:cubicBezTo>
                <a:cubicBezTo>
                  <a:pt x="3007" y="1195"/>
                  <a:pt x="3007" y="150"/>
                  <a:pt x="3007" y="150"/>
                </a:cubicBezTo>
                <a:cubicBezTo>
                  <a:pt x="3007" y="67"/>
                  <a:pt x="2852" y="0"/>
                  <a:pt x="2662" y="0"/>
                </a:cubicBezTo>
                <a:close/>
              </a:path>
            </a:pathLst>
          </a:custGeom>
          <a:gradFill>
            <a:gsLst>
              <a:gs pos="0">
                <a:schemeClr val="accent1">
                  <a:lumMod val="60000"/>
                  <a:lumOff val="40000"/>
                  <a:alpha val="100000"/>
                </a:schemeClr>
              </a:gs>
              <a:gs pos="100000">
                <a:schemeClr val="accent1">
                  <a:alpha val="100000"/>
                </a:schemeClr>
              </a:gs>
              <a:gs pos="50000">
                <a:schemeClr val="accent1">
                  <a:alpha val="100000"/>
                </a:schemeClr>
              </a:gs>
            </a:gsLst>
            <a:lin ang="0" scaled="0"/>
          </a:gradFill>
          <a:ln>
            <a:solidFill>
              <a:schemeClr val="accent1"/>
            </a:solidFill>
          </a:ln>
          <a:effectLst>
            <a:outerShdw blurRad="444500" dist="127000" dir="5400000" algn="t" rotWithShape="0">
              <a:schemeClr val="accent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68580" tIns="27146" rIns="68580" bIns="53816" numCol="1" spcCol="0" rtlCol="0" fromWordArt="0" anchor="ctr" anchorCtr="0" forceAA="0" compatLnSpc="1">
            <a:noAutofit/>
          </a:bodyPr>
          <a:p>
            <a:pPr lvl="0" algn="ctr">
              <a:spcBef>
                <a:spcPct val="0"/>
              </a:spcBef>
              <a:spcAft>
                <a:spcPct val="0"/>
              </a:spcAft>
              <a:buClrTx/>
              <a:buSzTx/>
              <a:buFontTx/>
            </a:pPr>
            <a:r>
              <a:rPr lang="en-US" sz="1500" b="1">
                <a:solidFill>
                  <a:srgbClr val="FFFFFF"/>
                </a:solidFill>
                <a:latin typeface="+mn-ea"/>
                <a:cs typeface="+mn-ea"/>
                <a:sym typeface="+mn-ea"/>
              </a:rPr>
              <a:t>05</a:t>
            </a:r>
            <a:endParaRPr lang="en-US" sz="1500" b="1">
              <a:solidFill>
                <a:srgbClr val="FFFFFF"/>
              </a:solidFill>
              <a:latin typeface="+mn-ea"/>
              <a:cs typeface="+mn-ea"/>
              <a:sym typeface="+mn-ea"/>
            </a:endParaRPr>
          </a:p>
        </p:txBody>
      </p:sp>
      <p:sp>
        <p:nvSpPr>
          <p:cNvPr id="75" name="任意多边形 74"/>
          <p:cNvSpPr/>
          <p:nvPr>
            <p:custDataLst>
              <p:tags r:id="rId21"/>
            </p:custDataLst>
          </p:nvPr>
        </p:nvSpPr>
        <p:spPr bwMode="auto">
          <a:xfrm>
            <a:off x="5148977" y="3813334"/>
            <a:ext cx="166688" cy="80486"/>
          </a:xfrm>
          <a:custGeom>
            <a:avLst/>
            <a:gdLst>
              <a:gd name="T0" fmla="*/ 145 w 381"/>
              <a:gd name="T1" fmla="*/ 0 h 184"/>
              <a:gd name="T2" fmla="*/ 0 w 381"/>
              <a:gd name="T3" fmla="*/ 0 h 184"/>
              <a:gd name="T4" fmla="*/ 0 w 381"/>
              <a:gd name="T5" fmla="*/ 184 h 184"/>
              <a:gd name="T6" fmla="*/ 145 w 381"/>
              <a:gd name="T7" fmla="*/ 184 h 184"/>
              <a:gd name="T8" fmla="*/ 381 w 381"/>
              <a:gd name="T9" fmla="*/ 92 h 184"/>
              <a:gd name="T10" fmla="*/ 145 w 381"/>
              <a:gd name="T11" fmla="*/ 0 h 184"/>
            </a:gdLst>
            <a:ahLst/>
            <a:cxnLst>
              <a:cxn ang="0">
                <a:pos x="T0" y="T1"/>
              </a:cxn>
              <a:cxn ang="0">
                <a:pos x="T2" y="T3"/>
              </a:cxn>
              <a:cxn ang="0">
                <a:pos x="T4" y="T5"/>
              </a:cxn>
              <a:cxn ang="0">
                <a:pos x="T6" y="T7"/>
              </a:cxn>
              <a:cxn ang="0">
                <a:pos x="T8" y="T9"/>
              </a:cxn>
              <a:cxn ang="0">
                <a:pos x="T10" y="T11"/>
              </a:cxn>
            </a:cxnLst>
            <a:rect l="0" t="0" r="r" b="b"/>
            <a:pathLst>
              <a:path w="381" h="184">
                <a:moveTo>
                  <a:pt x="145" y="0"/>
                </a:moveTo>
                <a:cubicBezTo>
                  <a:pt x="0" y="0"/>
                  <a:pt x="0" y="0"/>
                  <a:pt x="0" y="0"/>
                </a:cubicBezTo>
                <a:cubicBezTo>
                  <a:pt x="0" y="184"/>
                  <a:pt x="0" y="184"/>
                  <a:pt x="0" y="184"/>
                </a:cubicBezTo>
                <a:cubicBezTo>
                  <a:pt x="145" y="184"/>
                  <a:pt x="145" y="184"/>
                  <a:pt x="145" y="184"/>
                </a:cubicBezTo>
                <a:cubicBezTo>
                  <a:pt x="275" y="184"/>
                  <a:pt x="381" y="143"/>
                  <a:pt x="381" y="92"/>
                </a:cubicBezTo>
                <a:cubicBezTo>
                  <a:pt x="381" y="41"/>
                  <a:pt x="275" y="0"/>
                  <a:pt x="145" y="0"/>
                </a:cubicBezTo>
                <a:close/>
              </a:path>
            </a:pathLst>
          </a:custGeom>
          <a:gradFill>
            <a:gsLst>
              <a:gs pos="0">
                <a:schemeClr val="accent1">
                  <a:alpha val="100000"/>
                </a:schemeClr>
              </a:gs>
              <a:gs pos="85000">
                <a:schemeClr val="accent1">
                  <a:lumMod val="75000"/>
                  <a:alpha val="10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p>
            <a:pPr algn="ctr"/>
            <a:endParaRPr lang="en-US" sz="1350">
              <a:solidFill>
                <a:schemeClr val="lt1"/>
              </a:solidFill>
              <a:cs typeface="+mn-ea"/>
              <a:sym typeface="+mn-lt"/>
            </a:endParaRPr>
          </a:p>
        </p:txBody>
      </p:sp>
      <p:sp>
        <p:nvSpPr>
          <p:cNvPr id="76" name="圆角矩形 75"/>
          <p:cNvSpPr/>
          <p:nvPr>
            <p:custDataLst>
              <p:tags r:id="rId22"/>
            </p:custDataLst>
          </p:nvPr>
        </p:nvSpPr>
        <p:spPr>
          <a:xfrm>
            <a:off x="1106567" y="3790474"/>
            <a:ext cx="2651284" cy="873919"/>
          </a:xfrm>
          <a:prstGeom prst="roundRect">
            <a:avLst/>
          </a:prstGeom>
          <a:solidFill>
            <a:schemeClr val="accent2">
              <a:lumMod val="20000"/>
              <a:lumOff val="8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solidFill>
                <a:schemeClr val="lt1"/>
              </a:solidFill>
            </a:endParaRPr>
          </a:p>
        </p:txBody>
      </p:sp>
      <p:sp>
        <p:nvSpPr>
          <p:cNvPr id="77" name="矩形 76"/>
          <p:cNvSpPr/>
          <p:nvPr>
            <p:custDataLst>
              <p:tags r:id="rId23"/>
            </p:custDataLst>
          </p:nvPr>
        </p:nvSpPr>
        <p:spPr>
          <a:xfrm>
            <a:off x="1003935" y="4180523"/>
            <a:ext cx="2646045" cy="484346"/>
          </a:xfrm>
          <a:prstGeom prst="rect">
            <a:avLst/>
          </a:prstGeom>
          <a:noFill/>
        </p:spPr>
        <p:txBody>
          <a:bodyPr wrap="square" lIns="0" tIns="0" rIns="0" bIns="0" rtlCol="0" anchor="t" anchorCtr="0">
            <a:noAutofit/>
          </a:bodyPr>
          <a:p>
            <a:pPr algn="r">
              <a:lnSpc>
                <a:spcPct val="130000"/>
              </a:lnSpc>
              <a:spcBef>
                <a:spcPct val="0"/>
              </a:spcBef>
              <a:spcAft>
                <a:spcPct val="0"/>
              </a:spcAft>
            </a:pPr>
            <a:r>
              <a:rPr lang="zh-CN" altLang="en-US" sz="900" dirty="0">
                <a:solidFill>
                  <a:schemeClr val="tx1">
                    <a:lumMod val="65000"/>
                    <a:lumOff val="35000"/>
                  </a:schemeClr>
                </a:solidFill>
                <a:latin typeface="+mn-ea"/>
                <a:cs typeface="+mn-ea"/>
              </a:rPr>
              <a:t>通过时间序列交叉验证（Time Series Cross-Validation）技术，进一步优化训练集和测试集的划分方式，从而减少因数据分布差异导致的性能偏差。</a:t>
            </a:r>
            <a:endParaRPr lang="zh-CN" altLang="en-US" sz="900" dirty="0">
              <a:solidFill>
                <a:schemeClr val="tx1">
                  <a:lumMod val="65000"/>
                  <a:lumOff val="35000"/>
                </a:schemeClr>
              </a:solidFill>
              <a:latin typeface="+mn-ea"/>
              <a:cs typeface="+mn-ea"/>
            </a:endParaRPr>
          </a:p>
        </p:txBody>
      </p:sp>
      <p:sp>
        <p:nvSpPr>
          <p:cNvPr id="78" name="矩形 77"/>
          <p:cNvSpPr/>
          <p:nvPr>
            <p:custDataLst>
              <p:tags r:id="rId24"/>
            </p:custDataLst>
          </p:nvPr>
        </p:nvSpPr>
        <p:spPr>
          <a:xfrm>
            <a:off x="1163241" y="3790474"/>
            <a:ext cx="2486700" cy="350996"/>
          </a:xfrm>
          <a:prstGeom prst="rect">
            <a:avLst/>
          </a:prstGeom>
          <a:noFill/>
        </p:spPr>
        <p:txBody>
          <a:bodyPr wrap="square" lIns="0" tIns="0" rIns="0" bIns="0" rtlCol="0" anchor="b" anchorCtr="0">
            <a:noAutofit/>
          </a:bodyPr>
          <a:p>
            <a:pPr algn="r">
              <a:spcBef>
                <a:spcPct val="0"/>
              </a:spcBef>
              <a:spcAft>
                <a:spcPct val="0"/>
              </a:spcAft>
            </a:pPr>
            <a:r>
              <a:rPr lang="zh-CN" altLang="en-US" sz="1350" b="1">
                <a:solidFill>
                  <a:schemeClr val="accent2"/>
                </a:solidFill>
                <a:latin typeface="+mn-ea"/>
                <a:cs typeface="+mn-ea"/>
              </a:rPr>
              <a:t>改进数据分割策略</a:t>
            </a:r>
            <a:endParaRPr lang="zh-CN" altLang="en-US" sz="1350" b="1">
              <a:solidFill>
                <a:schemeClr val="accent2"/>
              </a:solidFill>
              <a:latin typeface="+mn-ea"/>
              <a:cs typeface="+mn-ea"/>
            </a:endParaRPr>
          </a:p>
        </p:txBody>
      </p:sp>
      <p:sp>
        <p:nvSpPr>
          <p:cNvPr id="79" name="任意多边形 5"/>
          <p:cNvSpPr/>
          <p:nvPr>
            <p:custDataLst>
              <p:tags r:id="rId25"/>
            </p:custDataLst>
          </p:nvPr>
        </p:nvSpPr>
        <p:spPr bwMode="auto">
          <a:xfrm>
            <a:off x="3757851" y="3996690"/>
            <a:ext cx="1114901" cy="421005"/>
          </a:xfrm>
          <a:custGeom>
            <a:avLst/>
            <a:gdLst>
              <a:gd name="connsiteX0" fmla="*/ 345 w 3007"/>
              <a:gd name="connsiteY0" fmla="*/ 0 h 1135"/>
              <a:gd name="connsiteX1" fmla="*/ 451 w 3007"/>
              <a:gd name="connsiteY1" fmla="*/ 0 h 1135"/>
              <a:gd name="connsiteX2" fmla="*/ 2470 w 3007"/>
              <a:gd name="connsiteY2" fmla="*/ 0 h 1135"/>
              <a:gd name="connsiteX3" fmla="*/ 3007 w 3007"/>
              <a:gd name="connsiteY3" fmla="*/ 512 h 1135"/>
              <a:gd name="connsiteX4" fmla="*/ 2470 w 3007"/>
              <a:gd name="connsiteY4" fmla="*/ 1025 h 1135"/>
              <a:gd name="connsiteX5" fmla="*/ 451 w 3007"/>
              <a:gd name="connsiteY5" fmla="*/ 1025 h 1135"/>
              <a:gd name="connsiteX6" fmla="*/ 279 w 3007"/>
              <a:gd name="connsiteY6" fmla="*/ 1025 h 1135"/>
              <a:gd name="connsiteX7" fmla="*/ 0 w 3007"/>
              <a:gd name="connsiteY7" fmla="*/ 1133 h 1135"/>
              <a:gd name="connsiteX8" fmla="*/ 0 w 3007"/>
              <a:gd name="connsiteY8" fmla="*/ 148 h 1135"/>
              <a:gd name="connsiteX9" fmla="*/ 345 w 3007"/>
              <a:gd name="connsiteY9" fmla="*/ 0 h 1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0" t="0" r="r" b="b"/>
            <a:pathLst>
              <a:path w="3007" h="1135">
                <a:moveTo>
                  <a:pt x="345" y="0"/>
                </a:moveTo>
                <a:cubicBezTo>
                  <a:pt x="451" y="0"/>
                  <a:pt x="451" y="0"/>
                  <a:pt x="451" y="0"/>
                </a:cubicBezTo>
                <a:cubicBezTo>
                  <a:pt x="2470" y="0"/>
                  <a:pt x="2470" y="0"/>
                  <a:pt x="2470" y="0"/>
                </a:cubicBezTo>
                <a:cubicBezTo>
                  <a:pt x="3007" y="512"/>
                  <a:pt x="3007" y="512"/>
                  <a:pt x="3007" y="512"/>
                </a:cubicBezTo>
                <a:cubicBezTo>
                  <a:pt x="2470" y="1025"/>
                  <a:pt x="2470" y="1025"/>
                  <a:pt x="2470" y="1025"/>
                </a:cubicBezTo>
                <a:cubicBezTo>
                  <a:pt x="451" y="1025"/>
                  <a:pt x="451" y="1025"/>
                  <a:pt x="451" y="1025"/>
                </a:cubicBezTo>
                <a:cubicBezTo>
                  <a:pt x="279" y="1025"/>
                  <a:pt x="279" y="1025"/>
                  <a:pt x="279" y="1025"/>
                </a:cubicBezTo>
                <a:cubicBezTo>
                  <a:pt x="125" y="1025"/>
                  <a:pt x="0" y="1074"/>
                  <a:pt x="0" y="1133"/>
                </a:cubicBezTo>
                <a:cubicBezTo>
                  <a:pt x="0" y="1192"/>
                  <a:pt x="0" y="148"/>
                  <a:pt x="0" y="148"/>
                </a:cubicBezTo>
                <a:cubicBezTo>
                  <a:pt x="0" y="66"/>
                  <a:pt x="155" y="0"/>
                  <a:pt x="345" y="0"/>
                </a:cubicBezTo>
                <a:close/>
              </a:path>
            </a:pathLst>
          </a:custGeom>
          <a:gradFill>
            <a:gsLst>
              <a:gs pos="0">
                <a:schemeClr val="accent2">
                  <a:lumMod val="60000"/>
                  <a:lumOff val="40000"/>
                  <a:alpha val="100000"/>
                </a:schemeClr>
              </a:gs>
              <a:gs pos="100000">
                <a:schemeClr val="accent2">
                  <a:alpha val="100000"/>
                </a:schemeClr>
              </a:gs>
            </a:gsLst>
            <a:lin ang="10800000" scaled="0"/>
          </a:gradFill>
          <a:ln>
            <a:solidFill>
              <a:schemeClr val="accent2"/>
            </a:solidFill>
          </a:ln>
          <a:effectLst>
            <a:outerShdw blurRad="444500" dist="127000" dir="5400000" algn="t" rotWithShape="0">
              <a:schemeClr val="accent2">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68580" tIns="27146" rIns="134778" bIns="53816" numCol="1" spcCol="0" rtlCol="0" fromWordArt="0" anchor="ctr" anchorCtr="0" forceAA="0" compatLnSpc="1">
            <a:noAutofit/>
          </a:bodyPr>
          <a:p>
            <a:pPr lvl="0" algn="ctr">
              <a:spcBef>
                <a:spcPct val="0"/>
              </a:spcBef>
              <a:spcAft>
                <a:spcPct val="0"/>
              </a:spcAft>
              <a:buClrTx/>
              <a:buSzTx/>
              <a:buFontTx/>
            </a:pPr>
            <a:r>
              <a:rPr lang="en-US" sz="1500" b="1">
                <a:solidFill>
                  <a:srgbClr val="FFFFFF"/>
                </a:solidFill>
                <a:latin typeface="+mn-ea"/>
                <a:cs typeface="+mn-ea"/>
                <a:sym typeface="+mn-ea"/>
              </a:rPr>
              <a:t>06</a:t>
            </a:r>
            <a:endParaRPr lang="en-US" sz="1500" b="1">
              <a:solidFill>
                <a:srgbClr val="FFFFFF"/>
              </a:solidFill>
              <a:latin typeface="+mn-ea"/>
              <a:cs typeface="+mn-ea"/>
              <a:sym typeface="+mn-ea"/>
            </a:endParaRPr>
          </a:p>
        </p:txBody>
      </p:sp>
      <p:sp>
        <p:nvSpPr>
          <p:cNvPr id="80" name="任意多边形 6"/>
          <p:cNvSpPr/>
          <p:nvPr>
            <p:custDataLst>
              <p:tags r:id="rId26"/>
            </p:custDataLst>
          </p:nvPr>
        </p:nvSpPr>
        <p:spPr bwMode="auto">
          <a:xfrm>
            <a:off x="3751184" y="4377214"/>
            <a:ext cx="167640" cy="80963"/>
          </a:xfrm>
          <a:custGeom>
            <a:avLst/>
            <a:gdLst>
              <a:gd name="T0" fmla="*/ 236 w 382"/>
              <a:gd name="T1" fmla="*/ 0 h 185"/>
              <a:gd name="T2" fmla="*/ 382 w 382"/>
              <a:gd name="T3" fmla="*/ 0 h 185"/>
              <a:gd name="T4" fmla="*/ 382 w 382"/>
              <a:gd name="T5" fmla="*/ 185 h 185"/>
              <a:gd name="T6" fmla="*/ 236 w 382"/>
              <a:gd name="T7" fmla="*/ 185 h 185"/>
              <a:gd name="T8" fmla="*/ 0 w 382"/>
              <a:gd name="T9" fmla="*/ 92 h 185"/>
              <a:gd name="T10" fmla="*/ 236 w 382"/>
              <a:gd name="T11" fmla="*/ 0 h 185"/>
            </a:gdLst>
            <a:ahLst/>
            <a:cxnLst>
              <a:cxn ang="0">
                <a:pos x="T0" y="T1"/>
              </a:cxn>
              <a:cxn ang="0">
                <a:pos x="T2" y="T3"/>
              </a:cxn>
              <a:cxn ang="0">
                <a:pos x="T4" y="T5"/>
              </a:cxn>
              <a:cxn ang="0">
                <a:pos x="T6" y="T7"/>
              </a:cxn>
              <a:cxn ang="0">
                <a:pos x="T8" y="T9"/>
              </a:cxn>
              <a:cxn ang="0">
                <a:pos x="T10" y="T11"/>
              </a:cxn>
            </a:cxnLst>
            <a:rect l="0" t="0" r="r" b="b"/>
            <a:pathLst>
              <a:path w="382" h="185">
                <a:moveTo>
                  <a:pt x="236" y="0"/>
                </a:moveTo>
                <a:cubicBezTo>
                  <a:pt x="382" y="0"/>
                  <a:pt x="382" y="0"/>
                  <a:pt x="382" y="0"/>
                </a:cubicBezTo>
                <a:cubicBezTo>
                  <a:pt x="382" y="185"/>
                  <a:pt x="382" y="185"/>
                  <a:pt x="382" y="185"/>
                </a:cubicBezTo>
                <a:cubicBezTo>
                  <a:pt x="236" y="185"/>
                  <a:pt x="236" y="185"/>
                  <a:pt x="236" y="185"/>
                </a:cubicBezTo>
                <a:cubicBezTo>
                  <a:pt x="106" y="185"/>
                  <a:pt x="0" y="143"/>
                  <a:pt x="0" y="92"/>
                </a:cubicBezTo>
                <a:cubicBezTo>
                  <a:pt x="0" y="42"/>
                  <a:pt x="106" y="0"/>
                  <a:pt x="236" y="0"/>
                </a:cubicBezTo>
                <a:close/>
              </a:path>
            </a:pathLst>
          </a:custGeom>
          <a:gradFill>
            <a:gsLst>
              <a:gs pos="0">
                <a:schemeClr val="accent2">
                  <a:alpha val="100000"/>
                </a:schemeClr>
              </a:gs>
              <a:gs pos="85000">
                <a:schemeClr val="accent2">
                  <a:lumMod val="75000"/>
                  <a:alpha val="10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p>
            <a:pPr algn="ctr"/>
            <a:endParaRPr lang="en-US" sz="1350">
              <a:solidFill>
                <a:schemeClr val="lt1"/>
              </a:solidFill>
              <a:cs typeface="+mn-ea"/>
              <a:sym typeface="+mn-lt"/>
            </a:endParaRPr>
          </a:p>
        </p:txBody>
      </p:sp>
      <p:sp>
        <p:nvSpPr>
          <p:cNvPr id="81" name="任意多边形 7"/>
          <p:cNvSpPr/>
          <p:nvPr>
            <p:custDataLst>
              <p:tags r:id="rId27"/>
            </p:custDataLst>
          </p:nvPr>
        </p:nvSpPr>
        <p:spPr bwMode="auto">
          <a:xfrm>
            <a:off x="3758327" y="1737836"/>
            <a:ext cx="1114901" cy="422434"/>
          </a:xfrm>
          <a:custGeom>
            <a:avLst/>
            <a:gdLst>
              <a:gd name="connsiteX0" fmla="*/ 345 w 3007"/>
              <a:gd name="connsiteY0" fmla="*/ 0 h 1139"/>
              <a:gd name="connsiteX1" fmla="*/ 451 w 3007"/>
              <a:gd name="connsiteY1" fmla="*/ 0 h 1139"/>
              <a:gd name="connsiteX2" fmla="*/ 2470 w 3007"/>
              <a:gd name="connsiteY2" fmla="*/ 0 h 1139"/>
              <a:gd name="connsiteX3" fmla="*/ 3007 w 3007"/>
              <a:gd name="connsiteY3" fmla="*/ 514 h 1139"/>
              <a:gd name="connsiteX4" fmla="*/ 2470 w 3007"/>
              <a:gd name="connsiteY4" fmla="*/ 1027 h 1139"/>
              <a:gd name="connsiteX5" fmla="*/ 451 w 3007"/>
              <a:gd name="connsiteY5" fmla="*/ 1027 h 1139"/>
              <a:gd name="connsiteX6" fmla="*/ 279 w 3007"/>
              <a:gd name="connsiteY6" fmla="*/ 1027 h 1139"/>
              <a:gd name="connsiteX7" fmla="*/ 0 w 3007"/>
              <a:gd name="connsiteY7" fmla="*/ 1137 h 1139"/>
              <a:gd name="connsiteX8" fmla="*/ 0 w 3007"/>
              <a:gd name="connsiteY8" fmla="*/ 150 h 1139"/>
              <a:gd name="connsiteX9" fmla="*/ 345 w 3007"/>
              <a:gd name="connsiteY9" fmla="*/ 0 h 1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0" t="0" r="r" b="b"/>
            <a:pathLst>
              <a:path w="3007" h="1139">
                <a:moveTo>
                  <a:pt x="345" y="0"/>
                </a:moveTo>
                <a:cubicBezTo>
                  <a:pt x="451" y="0"/>
                  <a:pt x="451" y="0"/>
                  <a:pt x="451" y="0"/>
                </a:cubicBezTo>
                <a:cubicBezTo>
                  <a:pt x="2470" y="0"/>
                  <a:pt x="2470" y="0"/>
                  <a:pt x="2470" y="0"/>
                </a:cubicBezTo>
                <a:cubicBezTo>
                  <a:pt x="3007" y="514"/>
                  <a:pt x="3007" y="514"/>
                  <a:pt x="3007" y="514"/>
                </a:cubicBezTo>
                <a:cubicBezTo>
                  <a:pt x="2470" y="1027"/>
                  <a:pt x="2470" y="1027"/>
                  <a:pt x="2470" y="1027"/>
                </a:cubicBezTo>
                <a:cubicBezTo>
                  <a:pt x="451" y="1027"/>
                  <a:pt x="451" y="1027"/>
                  <a:pt x="451" y="1027"/>
                </a:cubicBezTo>
                <a:cubicBezTo>
                  <a:pt x="279" y="1027"/>
                  <a:pt x="279" y="1027"/>
                  <a:pt x="279" y="1027"/>
                </a:cubicBezTo>
                <a:cubicBezTo>
                  <a:pt x="125" y="1027"/>
                  <a:pt x="0" y="1077"/>
                  <a:pt x="0" y="1137"/>
                </a:cubicBezTo>
                <a:cubicBezTo>
                  <a:pt x="0" y="1197"/>
                  <a:pt x="0" y="150"/>
                  <a:pt x="0" y="150"/>
                </a:cubicBezTo>
                <a:cubicBezTo>
                  <a:pt x="0" y="67"/>
                  <a:pt x="155" y="0"/>
                  <a:pt x="345" y="0"/>
                </a:cubicBezTo>
                <a:close/>
              </a:path>
            </a:pathLst>
          </a:custGeom>
          <a:gradFill>
            <a:gsLst>
              <a:gs pos="0">
                <a:schemeClr val="accent2">
                  <a:lumMod val="60000"/>
                  <a:lumOff val="40000"/>
                  <a:alpha val="100000"/>
                </a:schemeClr>
              </a:gs>
              <a:gs pos="100000">
                <a:schemeClr val="accent2">
                  <a:alpha val="100000"/>
                </a:schemeClr>
              </a:gs>
            </a:gsLst>
            <a:lin ang="10800000" scaled="0"/>
          </a:gradFill>
          <a:ln>
            <a:solidFill>
              <a:schemeClr val="accent2"/>
            </a:solidFill>
          </a:ln>
          <a:effectLst>
            <a:outerShdw blurRad="444500" dist="127000" dir="5400000" algn="t" rotWithShape="0">
              <a:schemeClr val="accent2">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68580" tIns="27146" rIns="134778" bIns="53816" numCol="1" spcCol="0" rtlCol="0" fromWordArt="0" anchor="ctr" anchorCtr="0" forceAA="0" compatLnSpc="1">
            <a:noAutofit/>
          </a:bodyPr>
          <a:p>
            <a:pPr lvl="0" algn="ctr">
              <a:spcBef>
                <a:spcPct val="0"/>
              </a:spcBef>
              <a:spcAft>
                <a:spcPct val="0"/>
              </a:spcAft>
              <a:buClrTx/>
              <a:buSzTx/>
              <a:buFontTx/>
            </a:pPr>
            <a:r>
              <a:rPr lang="en-US" sz="1500" b="1">
                <a:solidFill>
                  <a:srgbClr val="FFFFFF"/>
                </a:solidFill>
                <a:latin typeface="+mn-ea"/>
                <a:cs typeface="+mn-ea"/>
                <a:sym typeface="+mn-ea"/>
              </a:rPr>
              <a:t>02</a:t>
            </a:r>
            <a:endParaRPr lang="en-US" sz="1500" b="1">
              <a:solidFill>
                <a:srgbClr val="FFFFFF"/>
              </a:solidFill>
              <a:latin typeface="+mn-ea"/>
              <a:cs typeface="+mn-ea"/>
              <a:sym typeface="+mn-ea"/>
            </a:endParaRPr>
          </a:p>
        </p:txBody>
      </p:sp>
      <p:sp>
        <p:nvSpPr>
          <p:cNvPr id="82" name="任意多边形 8"/>
          <p:cNvSpPr/>
          <p:nvPr>
            <p:custDataLst>
              <p:tags r:id="rId28"/>
            </p:custDataLst>
          </p:nvPr>
        </p:nvSpPr>
        <p:spPr bwMode="auto">
          <a:xfrm>
            <a:off x="3754041" y="2117884"/>
            <a:ext cx="167640" cy="80963"/>
          </a:xfrm>
          <a:custGeom>
            <a:avLst/>
            <a:gdLst>
              <a:gd name="T0" fmla="*/ 236 w 382"/>
              <a:gd name="T1" fmla="*/ 0 h 185"/>
              <a:gd name="T2" fmla="*/ 382 w 382"/>
              <a:gd name="T3" fmla="*/ 0 h 185"/>
              <a:gd name="T4" fmla="*/ 382 w 382"/>
              <a:gd name="T5" fmla="*/ 185 h 185"/>
              <a:gd name="T6" fmla="*/ 236 w 382"/>
              <a:gd name="T7" fmla="*/ 185 h 185"/>
              <a:gd name="T8" fmla="*/ 0 w 382"/>
              <a:gd name="T9" fmla="*/ 93 h 185"/>
              <a:gd name="T10" fmla="*/ 236 w 382"/>
              <a:gd name="T11" fmla="*/ 0 h 185"/>
            </a:gdLst>
            <a:ahLst/>
            <a:cxnLst>
              <a:cxn ang="0">
                <a:pos x="T0" y="T1"/>
              </a:cxn>
              <a:cxn ang="0">
                <a:pos x="T2" y="T3"/>
              </a:cxn>
              <a:cxn ang="0">
                <a:pos x="T4" y="T5"/>
              </a:cxn>
              <a:cxn ang="0">
                <a:pos x="T6" y="T7"/>
              </a:cxn>
              <a:cxn ang="0">
                <a:pos x="T8" y="T9"/>
              </a:cxn>
              <a:cxn ang="0">
                <a:pos x="T10" y="T11"/>
              </a:cxn>
            </a:cxnLst>
            <a:rect l="0" t="0" r="r" b="b"/>
            <a:pathLst>
              <a:path w="382" h="185">
                <a:moveTo>
                  <a:pt x="236" y="0"/>
                </a:moveTo>
                <a:cubicBezTo>
                  <a:pt x="382" y="0"/>
                  <a:pt x="382" y="0"/>
                  <a:pt x="382" y="0"/>
                </a:cubicBezTo>
                <a:cubicBezTo>
                  <a:pt x="382" y="185"/>
                  <a:pt x="382" y="185"/>
                  <a:pt x="382" y="185"/>
                </a:cubicBezTo>
                <a:cubicBezTo>
                  <a:pt x="236" y="185"/>
                  <a:pt x="236" y="185"/>
                  <a:pt x="236" y="185"/>
                </a:cubicBezTo>
                <a:cubicBezTo>
                  <a:pt x="106" y="185"/>
                  <a:pt x="0" y="144"/>
                  <a:pt x="0" y="93"/>
                </a:cubicBezTo>
                <a:cubicBezTo>
                  <a:pt x="0" y="42"/>
                  <a:pt x="106" y="0"/>
                  <a:pt x="236" y="0"/>
                </a:cubicBezTo>
                <a:close/>
              </a:path>
            </a:pathLst>
          </a:custGeom>
          <a:gradFill>
            <a:gsLst>
              <a:gs pos="0">
                <a:schemeClr val="accent2">
                  <a:alpha val="100000"/>
                </a:schemeClr>
              </a:gs>
              <a:gs pos="85000">
                <a:schemeClr val="accent2">
                  <a:lumMod val="75000"/>
                  <a:alpha val="10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p>
            <a:pPr algn="ctr"/>
            <a:endParaRPr lang="en-US" sz="1350">
              <a:solidFill>
                <a:schemeClr val="lt1"/>
              </a:solidFill>
              <a:cs typeface="+mn-ea"/>
              <a:sym typeface="+mn-lt"/>
            </a:endParaRPr>
          </a:p>
        </p:txBody>
      </p:sp>
      <p:sp>
        <p:nvSpPr>
          <p:cNvPr id="83" name="圆角矩形 82"/>
          <p:cNvSpPr/>
          <p:nvPr>
            <p:custDataLst>
              <p:tags r:id="rId29"/>
            </p:custDataLst>
          </p:nvPr>
        </p:nvSpPr>
        <p:spPr>
          <a:xfrm>
            <a:off x="1106567" y="1531144"/>
            <a:ext cx="2651284" cy="873919"/>
          </a:xfrm>
          <a:prstGeom prst="roundRect">
            <a:avLst/>
          </a:prstGeom>
          <a:solidFill>
            <a:schemeClr val="accent2">
              <a:lumMod val="20000"/>
              <a:lumOff val="8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solidFill>
                <a:schemeClr val="lt1"/>
              </a:solidFill>
            </a:endParaRPr>
          </a:p>
        </p:txBody>
      </p:sp>
      <p:sp>
        <p:nvSpPr>
          <p:cNvPr id="84" name="矩形 83"/>
          <p:cNvSpPr/>
          <p:nvPr>
            <p:custDataLst>
              <p:tags r:id="rId30"/>
            </p:custDataLst>
          </p:nvPr>
        </p:nvSpPr>
        <p:spPr>
          <a:xfrm>
            <a:off x="1072039" y="1921193"/>
            <a:ext cx="2577941" cy="484346"/>
          </a:xfrm>
          <a:prstGeom prst="rect">
            <a:avLst/>
          </a:prstGeom>
          <a:noFill/>
        </p:spPr>
        <p:txBody>
          <a:bodyPr wrap="square" lIns="0" tIns="0" rIns="0" bIns="0" rtlCol="0" anchor="t" anchorCtr="0">
            <a:noAutofit/>
          </a:bodyPr>
          <a:p>
            <a:pPr algn="r">
              <a:lnSpc>
                <a:spcPct val="130000"/>
              </a:lnSpc>
              <a:spcBef>
                <a:spcPct val="0"/>
              </a:spcBef>
              <a:spcAft>
                <a:spcPct val="0"/>
              </a:spcAft>
            </a:pPr>
            <a:r>
              <a:rPr lang="zh-CN" altLang="en-US" sz="1050" dirty="0">
                <a:solidFill>
                  <a:schemeClr val="tx1">
                    <a:lumMod val="65000"/>
                    <a:lumOff val="35000"/>
                  </a:schemeClr>
                </a:solidFill>
                <a:latin typeface="+mn-ea"/>
                <a:cs typeface="+mn-ea"/>
              </a:rPr>
              <a:t>引入非线性时间序列模型或混合模型，以捕捉房价的非线性变化规律和复杂的动态特性。</a:t>
            </a:r>
            <a:endParaRPr lang="zh-CN" altLang="en-US" sz="1050" dirty="0">
              <a:solidFill>
                <a:schemeClr val="tx1">
                  <a:lumMod val="65000"/>
                  <a:lumOff val="35000"/>
                </a:schemeClr>
              </a:solidFill>
              <a:latin typeface="+mn-ea"/>
              <a:cs typeface="+mn-ea"/>
            </a:endParaRPr>
          </a:p>
        </p:txBody>
      </p:sp>
      <p:sp>
        <p:nvSpPr>
          <p:cNvPr id="85" name="矩形 84"/>
          <p:cNvSpPr/>
          <p:nvPr>
            <p:custDataLst>
              <p:tags r:id="rId31"/>
            </p:custDataLst>
          </p:nvPr>
        </p:nvSpPr>
        <p:spPr>
          <a:xfrm>
            <a:off x="1163241" y="1531144"/>
            <a:ext cx="2486700" cy="350996"/>
          </a:xfrm>
          <a:prstGeom prst="rect">
            <a:avLst/>
          </a:prstGeom>
          <a:noFill/>
        </p:spPr>
        <p:txBody>
          <a:bodyPr wrap="square" lIns="0" tIns="0" rIns="0" bIns="0" rtlCol="0" anchor="b" anchorCtr="0">
            <a:noAutofit/>
          </a:bodyPr>
          <a:p>
            <a:pPr algn="r">
              <a:spcBef>
                <a:spcPct val="0"/>
              </a:spcBef>
              <a:spcAft>
                <a:spcPct val="0"/>
              </a:spcAft>
            </a:pPr>
            <a:r>
              <a:rPr lang="zh-CN" altLang="en-US" sz="1350" b="1">
                <a:solidFill>
                  <a:schemeClr val="accent2"/>
                </a:solidFill>
                <a:latin typeface="+mn-ea"/>
                <a:cs typeface="+mn-ea"/>
              </a:rPr>
              <a:t>采用非线性建模方法</a:t>
            </a:r>
            <a:endParaRPr lang="zh-CN" altLang="en-US" sz="1350" b="1">
              <a:solidFill>
                <a:schemeClr val="accent2"/>
              </a:solidFill>
              <a:latin typeface="+mn-ea"/>
              <a:cs typeface="+mn-ea"/>
            </a:endParaRPr>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3" name="Text 0"/>
          <p:cNvSpPr/>
          <p:nvPr/>
        </p:nvSpPr>
        <p:spPr>
          <a:xfrm>
            <a:off x="738792" y="2311996"/>
            <a:ext cx="4313208" cy="1016000"/>
          </a:xfrm>
          <a:prstGeom prst="rect">
            <a:avLst/>
          </a:prstGeom>
          <a:noFill/>
        </p:spPr>
        <p:txBody>
          <a:bodyPr wrap="square" lIns="95250" tIns="95250" rIns="95250" bIns="95250" rtlCol="0" anchor="t">
            <a:spAutoFit/>
          </a:bodyPr>
          <a:lstStyle/>
          <a:p>
            <a:pPr marL="0" indent="0">
              <a:lnSpc>
                <a:spcPct val="113000"/>
              </a:lnSpc>
              <a:spcBef>
                <a:spcPts val="375"/>
              </a:spcBef>
              <a:buNone/>
            </a:pPr>
            <a:r>
              <a:rPr lang="en-US" sz="4750" b="1" dirty="0">
                <a:solidFill>
                  <a:srgbClr val="0070C0">
                    <a:alpha val="10000"/>
                  </a:srgbClr>
                </a:solidFill>
                <a:latin typeface="Arial" panose="020B0604020202020204" pitchFamily="34" charset="0"/>
                <a:ea typeface="微软雅黑" panose="020B0503020204020204" pitchFamily="34" charset="-122"/>
                <a:cs typeface="微软雅黑" panose="020B0503020204020204" pitchFamily="34" charset="-120"/>
              </a:rPr>
              <a:t>THANKS！</a:t>
            </a:r>
            <a:endParaRPr lang="en-US" sz="4750" b="1" dirty="0">
              <a:solidFill>
                <a:srgbClr val="0070C0">
                  <a:alpha val="10000"/>
                </a:srgbClr>
              </a:solidFill>
              <a:latin typeface="Arial" panose="020B0604020202020204" pitchFamily="34" charset="0"/>
              <a:ea typeface="微软雅黑" panose="020B0503020204020204" pitchFamily="34" charset="-122"/>
              <a:cs typeface="微软雅黑" panose="020B0503020204020204" pitchFamily="34" charset="-120"/>
            </a:endParaRPr>
          </a:p>
        </p:txBody>
      </p:sp>
      <p:sp>
        <p:nvSpPr>
          <p:cNvPr id="5" name="Shape 2"/>
          <p:cNvSpPr/>
          <p:nvPr/>
        </p:nvSpPr>
        <p:spPr>
          <a:xfrm>
            <a:off x="825232" y="1453898"/>
            <a:ext cx="182880" cy="182880"/>
          </a:xfrm>
          <a:custGeom>
            <a:avLst/>
            <a:gdLst/>
            <a:ahLst/>
            <a:cxnLst/>
            <a:rect l="l" t="t" r="r" b="b"/>
            <a:pathLst>
              <a:path w="182880" h="182880">
                <a:moveTo>
                  <a:pt x="91440" y="0"/>
                </a:moveTo>
                <a:moveTo>
                  <a:pt x="91440" y="0"/>
                </a:moveTo>
                <a:cubicBezTo>
                  <a:pt x="141907" y="0"/>
                  <a:pt x="182880" y="40973"/>
                  <a:pt x="182880" y="91440"/>
                </a:cubicBezTo>
                <a:cubicBezTo>
                  <a:pt x="182880" y="141907"/>
                  <a:pt x="141907" y="182880"/>
                  <a:pt x="91440" y="182880"/>
                </a:cubicBezTo>
                <a:cubicBezTo>
                  <a:pt x="40973" y="182880"/>
                  <a:pt x="0" y="141907"/>
                  <a:pt x="0" y="91440"/>
                </a:cubicBezTo>
                <a:cubicBezTo>
                  <a:pt x="0" y="40973"/>
                  <a:pt x="40973" y="0"/>
                  <a:pt x="91440" y="0"/>
                </a:cubicBezTo>
                <a:close/>
              </a:path>
            </a:pathLst>
          </a:custGeom>
          <a:solidFill>
            <a:srgbClr val="0A75F3"/>
          </a:solidFill>
        </p:spPr>
      </p:sp>
      <p:sp>
        <p:nvSpPr>
          <p:cNvPr id="6" name="Shape 3"/>
          <p:cNvSpPr/>
          <p:nvPr/>
        </p:nvSpPr>
        <p:spPr>
          <a:xfrm>
            <a:off x="1150837" y="1453898"/>
            <a:ext cx="182880" cy="182880"/>
          </a:xfrm>
          <a:custGeom>
            <a:avLst/>
            <a:gdLst/>
            <a:ahLst/>
            <a:cxnLst/>
            <a:rect l="l" t="t" r="r" b="b"/>
            <a:pathLst>
              <a:path w="182880" h="182880">
                <a:moveTo>
                  <a:pt x="91440" y="0"/>
                </a:moveTo>
                <a:moveTo>
                  <a:pt x="91440" y="0"/>
                </a:moveTo>
                <a:cubicBezTo>
                  <a:pt x="141907" y="0"/>
                  <a:pt x="182880" y="40973"/>
                  <a:pt x="182880" y="91440"/>
                </a:cubicBezTo>
                <a:cubicBezTo>
                  <a:pt x="182880" y="141907"/>
                  <a:pt x="141907" y="182880"/>
                  <a:pt x="91440" y="182880"/>
                </a:cubicBezTo>
                <a:cubicBezTo>
                  <a:pt x="40973" y="182880"/>
                  <a:pt x="0" y="141907"/>
                  <a:pt x="0" y="91440"/>
                </a:cubicBezTo>
                <a:cubicBezTo>
                  <a:pt x="0" y="40973"/>
                  <a:pt x="40973" y="0"/>
                  <a:pt x="91440" y="0"/>
                </a:cubicBezTo>
                <a:close/>
              </a:path>
            </a:pathLst>
          </a:custGeom>
          <a:solidFill>
            <a:srgbClr val="0A75F3"/>
          </a:solidFill>
        </p:spPr>
      </p:sp>
      <p:sp>
        <p:nvSpPr>
          <p:cNvPr id="7" name="Shape 4"/>
          <p:cNvSpPr/>
          <p:nvPr/>
        </p:nvSpPr>
        <p:spPr>
          <a:xfrm>
            <a:off x="1476442" y="1453898"/>
            <a:ext cx="182880" cy="182880"/>
          </a:xfrm>
          <a:custGeom>
            <a:avLst/>
            <a:gdLst/>
            <a:ahLst/>
            <a:cxnLst/>
            <a:rect l="l" t="t" r="r" b="b"/>
            <a:pathLst>
              <a:path w="182880" h="182880">
                <a:moveTo>
                  <a:pt x="91440" y="0"/>
                </a:moveTo>
                <a:moveTo>
                  <a:pt x="91440" y="0"/>
                </a:moveTo>
                <a:cubicBezTo>
                  <a:pt x="141907" y="0"/>
                  <a:pt x="182880" y="40973"/>
                  <a:pt x="182880" y="91440"/>
                </a:cubicBezTo>
                <a:cubicBezTo>
                  <a:pt x="182880" y="141907"/>
                  <a:pt x="141907" y="182880"/>
                  <a:pt x="91440" y="182880"/>
                </a:cubicBezTo>
                <a:cubicBezTo>
                  <a:pt x="40973" y="182880"/>
                  <a:pt x="0" y="141907"/>
                  <a:pt x="0" y="91440"/>
                </a:cubicBezTo>
                <a:cubicBezTo>
                  <a:pt x="0" y="40973"/>
                  <a:pt x="40973" y="0"/>
                  <a:pt x="91440" y="0"/>
                </a:cubicBezTo>
                <a:close/>
              </a:path>
            </a:pathLst>
          </a:custGeom>
          <a:solidFill>
            <a:srgbClr val="7EB5F6"/>
          </a:solidFill>
        </p:spPr>
      </p:sp>
      <p:sp>
        <p:nvSpPr>
          <p:cNvPr id="8" name="Shape 5"/>
          <p:cNvSpPr/>
          <p:nvPr/>
        </p:nvSpPr>
        <p:spPr>
          <a:xfrm>
            <a:off x="1802047" y="1453898"/>
            <a:ext cx="182880" cy="182880"/>
          </a:xfrm>
          <a:custGeom>
            <a:avLst/>
            <a:gdLst/>
            <a:ahLst/>
            <a:cxnLst/>
            <a:rect l="l" t="t" r="r" b="b"/>
            <a:pathLst>
              <a:path w="182880" h="182880">
                <a:moveTo>
                  <a:pt x="91440" y="0"/>
                </a:moveTo>
                <a:moveTo>
                  <a:pt x="91440" y="0"/>
                </a:moveTo>
                <a:cubicBezTo>
                  <a:pt x="141907" y="0"/>
                  <a:pt x="182880" y="40973"/>
                  <a:pt x="182880" y="91440"/>
                </a:cubicBezTo>
                <a:cubicBezTo>
                  <a:pt x="182880" y="141907"/>
                  <a:pt x="141907" y="182880"/>
                  <a:pt x="91440" y="182880"/>
                </a:cubicBezTo>
                <a:cubicBezTo>
                  <a:pt x="40973" y="182880"/>
                  <a:pt x="0" y="141907"/>
                  <a:pt x="0" y="91440"/>
                </a:cubicBezTo>
                <a:cubicBezTo>
                  <a:pt x="0" y="40973"/>
                  <a:pt x="40973" y="0"/>
                  <a:pt x="91440" y="0"/>
                </a:cubicBezTo>
                <a:close/>
              </a:path>
            </a:pathLst>
          </a:custGeom>
          <a:solidFill>
            <a:srgbClr val="B8D6FA"/>
          </a:solidFill>
        </p:spPr>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3" name="Text 0"/>
          <p:cNvSpPr/>
          <p:nvPr/>
        </p:nvSpPr>
        <p:spPr>
          <a:xfrm>
            <a:off x="2630794" y="217979"/>
            <a:ext cx="3838471" cy="693203"/>
          </a:xfrm>
          <a:prstGeom prst="rect">
            <a:avLst/>
          </a:prstGeom>
          <a:noFill/>
        </p:spPr>
        <p:txBody>
          <a:bodyPr wrap="square" lIns="95250" tIns="95250" rIns="95250" bIns="95250" rtlCol="0" anchor="t">
            <a:spAutoFit/>
          </a:bodyPr>
          <a:lstStyle/>
          <a:p>
            <a:pPr algn="ctr">
              <a:lnSpc>
                <a:spcPct val="113000"/>
              </a:lnSpc>
              <a:spcBef>
                <a:spcPts val="375"/>
              </a:spcBef>
            </a:pPr>
            <a:r>
              <a:rPr lang="zh-CN" altLang="en-US" sz="2880" b="1" dirty="0" smtClean="0">
                <a:solidFill>
                  <a:srgbClr val="374D87"/>
                </a:solidFill>
                <a:latin typeface="Arial" panose="020B0604020202020204" pitchFamily="34" charset="0"/>
                <a:ea typeface="微软雅黑" panose="020B0503020204020204" pitchFamily="34" charset="-122"/>
                <a:cs typeface="微软雅黑" panose="020B0503020204020204" pitchFamily="34" charset="-120"/>
              </a:rPr>
              <a:t>数据描述</a:t>
            </a:r>
            <a:r>
              <a:rPr lang="zh-CN" altLang="en-US" sz="2880" b="1" dirty="0">
                <a:solidFill>
                  <a:srgbClr val="374D87"/>
                </a:solidFill>
                <a:latin typeface="Arial" panose="020B0604020202020204" pitchFamily="34" charset="0"/>
                <a:ea typeface="微软雅黑" panose="020B0503020204020204" pitchFamily="34" charset="-122"/>
                <a:cs typeface="微软雅黑" panose="020B0503020204020204" pitchFamily="34" charset="-120"/>
              </a:rPr>
              <a:t>与初步</a:t>
            </a:r>
            <a:r>
              <a:rPr lang="zh-CN" altLang="en-US" sz="2880" b="1" dirty="0" smtClean="0">
                <a:solidFill>
                  <a:srgbClr val="374D87"/>
                </a:solidFill>
                <a:latin typeface="Arial" panose="020B0604020202020204" pitchFamily="34" charset="0"/>
                <a:ea typeface="微软雅黑" panose="020B0503020204020204" pitchFamily="34" charset="-122"/>
                <a:cs typeface="微软雅黑" panose="020B0503020204020204" pitchFamily="34" charset="-120"/>
              </a:rPr>
              <a:t>分析</a:t>
            </a:r>
            <a:endParaRPr lang="zh-CN" altLang="en-US" sz="2880" b="1" dirty="0">
              <a:solidFill>
                <a:srgbClr val="374D87"/>
              </a:solidFill>
              <a:latin typeface="Arial" panose="020B0604020202020204" pitchFamily="34" charset="0"/>
              <a:ea typeface="微软雅黑" panose="020B0503020204020204" pitchFamily="34" charset="-122"/>
              <a:cs typeface="微软雅黑" panose="020B0503020204020204" pitchFamily="34" charset="-120"/>
            </a:endParaRPr>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67406" y="3074796"/>
            <a:ext cx="4020073" cy="1778558"/>
          </a:xfrm>
          <a:prstGeom prst="rect">
            <a:avLst/>
          </a:prstGeom>
        </p:spPr>
      </p:pic>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50030" y="1017431"/>
            <a:ext cx="4037449" cy="1751834"/>
          </a:xfrm>
          <a:prstGeom prst="rect">
            <a:avLst/>
          </a:prstGeom>
        </p:spPr>
      </p:pic>
      <p:sp>
        <p:nvSpPr>
          <p:cNvPr id="7" name="Rectangle 1"/>
          <p:cNvSpPr>
            <a:spLocks noChangeArrowheads="1"/>
          </p:cNvSpPr>
          <p:nvPr/>
        </p:nvSpPr>
        <p:spPr bwMode="auto">
          <a:xfrm>
            <a:off x="447151" y="989752"/>
            <a:ext cx="4190365" cy="39693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Char char="•"/>
            </a:pPr>
            <a:r>
              <a:rPr kumimoji="0" lang="zh-CN" altLang="zh-CN" sz="14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rPr>
              <a:t>数据概况</a:t>
            </a:r>
            <a:r>
              <a:rPr kumimoji="0" lang="zh-CN" altLang="zh-CN" sz="14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rPr>
              <a:t>：</a:t>
            </a:r>
            <a:endParaRPr kumimoji="0" lang="zh-CN" altLang="zh-CN" sz="14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zh-CN" altLang="zh-CN" sz="14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rPr>
              <a:t>数据集包含25条患者记录，分析了以下变量：</a:t>
            </a:r>
            <a:endParaRPr kumimoji="0" lang="zh-CN" altLang="zh-CN" sz="14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endParaRPr>
          </a:p>
          <a:p>
            <a:pPr marL="457200" marR="0" lvl="1" indent="0" algn="l" defTabSz="914400" rtl="0" eaLnBrk="0" fontAlgn="base" latinLnBrk="0" hangingPunct="0">
              <a:lnSpc>
                <a:spcPct val="100000"/>
              </a:lnSpc>
              <a:spcBef>
                <a:spcPct val="0"/>
              </a:spcBef>
              <a:spcAft>
                <a:spcPct val="0"/>
              </a:spcAft>
              <a:buClrTx/>
              <a:buSzTx/>
              <a:buFontTx/>
              <a:buAutoNum type="arabicPeriod"/>
            </a:pPr>
            <a:r>
              <a:rPr kumimoji="0" lang="zh-CN" altLang="zh-CN" sz="14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rPr>
              <a:t>Age</a:t>
            </a:r>
            <a:endParaRPr lang="en-US" altLang="zh-CN" sz="1400" dirty="0">
              <a:latin typeface="微软雅黑" panose="020B0503020204020204" pitchFamily="34" charset="-122"/>
              <a:ea typeface="微软雅黑" panose="020B0503020204020204" pitchFamily="34" charset="-122"/>
              <a:cs typeface="微软雅黑" panose="020B0503020204020204" pitchFamily="34" charset="-122"/>
            </a:endParaRPr>
          </a:p>
          <a:p>
            <a:pPr marL="457200" marR="0" lvl="1" indent="0" algn="l" defTabSz="914400" rtl="0" eaLnBrk="0" fontAlgn="base" latinLnBrk="0" hangingPunct="0">
              <a:lnSpc>
                <a:spcPct val="100000"/>
              </a:lnSpc>
              <a:spcBef>
                <a:spcPct val="0"/>
              </a:spcBef>
              <a:spcAft>
                <a:spcPct val="0"/>
              </a:spcAft>
              <a:buClrTx/>
              <a:buSzTx/>
              <a:buFontTx/>
              <a:buAutoNum type="arabicPeriod"/>
            </a:pPr>
            <a:r>
              <a:rPr kumimoji="0" lang="zh-CN" altLang="zh-CN" sz="14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rPr>
              <a:t>Severity</a:t>
            </a:r>
            <a:endParaRPr lang="en-US" altLang="zh-CN" sz="1400" dirty="0">
              <a:latin typeface="微软雅黑" panose="020B0503020204020204" pitchFamily="34" charset="-122"/>
              <a:ea typeface="微软雅黑" panose="020B0503020204020204" pitchFamily="34" charset="-122"/>
              <a:cs typeface="微软雅黑" panose="020B0503020204020204" pitchFamily="34" charset="-122"/>
            </a:endParaRPr>
          </a:p>
          <a:p>
            <a:pPr marL="457200" marR="0" lvl="1" indent="0" algn="l" defTabSz="914400" rtl="0" eaLnBrk="0" fontAlgn="base" latinLnBrk="0" hangingPunct="0">
              <a:lnSpc>
                <a:spcPct val="100000"/>
              </a:lnSpc>
              <a:spcBef>
                <a:spcPct val="0"/>
              </a:spcBef>
              <a:spcAft>
                <a:spcPct val="0"/>
              </a:spcAft>
              <a:buClrTx/>
              <a:buSzTx/>
              <a:buFontTx/>
              <a:buAutoNum type="arabicPeriod"/>
            </a:pPr>
            <a:r>
              <a:rPr kumimoji="0" lang="zh-CN" altLang="zh-CN" sz="14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rPr>
              <a:t>Surg_Med</a:t>
            </a:r>
            <a:endParaRPr lang="en-US" altLang="zh-CN" sz="1400" dirty="0">
              <a:latin typeface="微软雅黑" panose="020B0503020204020204" pitchFamily="34" charset="-122"/>
              <a:ea typeface="微软雅黑" panose="020B0503020204020204" pitchFamily="34" charset="-122"/>
              <a:cs typeface="微软雅黑" panose="020B0503020204020204" pitchFamily="34" charset="-122"/>
            </a:endParaRPr>
          </a:p>
          <a:p>
            <a:pPr marL="457200" marR="0" lvl="1" indent="0" algn="l" defTabSz="914400" rtl="0" eaLnBrk="0" fontAlgn="base" latinLnBrk="0" hangingPunct="0">
              <a:lnSpc>
                <a:spcPct val="100000"/>
              </a:lnSpc>
              <a:spcBef>
                <a:spcPct val="0"/>
              </a:spcBef>
              <a:spcAft>
                <a:spcPct val="0"/>
              </a:spcAft>
              <a:buClrTx/>
              <a:buSzTx/>
              <a:buFontTx/>
              <a:buAutoNum type="arabicPeriod"/>
            </a:pPr>
            <a:r>
              <a:rPr kumimoji="0" lang="zh-CN" altLang="zh-CN" sz="14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rPr>
              <a:t>Anxiety</a:t>
            </a:r>
            <a:endParaRPr lang="en-US" altLang="zh-CN" sz="1400" dirty="0">
              <a:latin typeface="微软雅黑" panose="020B0503020204020204" pitchFamily="34" charset="-122"/>
              <a:ea typeface="微软雅黑" panose="020B0503020204020204" pitchFamily="34" charset="-122"/>
              <a:cs typeface="微软雅黑" panose="020B0503020204020204" pitchFamily="34" charset="-122"/>
            </a:endParaRPr>
          </a:p>
          <a:p>
            <a:pPr marL="457200" marR="0" lvl="1" indent="0" algn="l" defTabSz="914400" rtl="0" eaLnBrk="0" fontAlgn="base" latinLnBrk="0" hangingPunct="0">
              <a:lnSpc>
                <a:spcPct val="100000"/>
              </a:lnSpc>
              <a:spcBef>
                <a:spcPct val="0"/>
              </a:spcBef>
              <a:spcAft>
                <a:spcPct val="0"/>
              </a:spcAft>
              <a:buClrTx/>
              <a:buSzTx/>
              <a:buFontTx/>
              <a:buAutoNum type="arabicPeriod"/>
            </a:pPr>
            <a:r>
              <a:rPr kumimoji="0" lang="zh-CN" altLang="zh-CN" sz="14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rPr>
              <a:t>Satisfaction</a:t>
            </a:r>
            <a:endParaRPr lang="en-US" altLang="zh-CN" sz="1400" dirty="0" smtClean="0">
              <a:latin typeface="微软雅黑" panose="020B0503020204020204" pitchFamily="34" charset="-122"/>
              <a:ea typeface="微软雅黑" panose="020B0503020204020204" pitchFamily="34" charset="-122"/>
              <a:cs typeface="微软雅黑" panose="020B0503020204020204" pitchFamily="34" charset="-122"/>
            </a:endParaRPr>
          </a:p>
          <a:p>
            <a:pPr eaLnBrk="0" fontAlgn="base" hangingPunct="0">
              <a:spcBef>
                <a:spcPct val="0"/>
              </a:spcBef>
              <a:spcAft>
                <a:spcPct val="0"/>
              </a:spcAft>
              <a:buFontTx/>
              <a:buChar char="•"/>
            </a:pPr>
            <a:r>
              <a:rPr lang="zh-CN" altLang="zh-CN" sz="1400" dirty="0">
                <a:latin typeface="微软雅黑" panose="020B0503020204020204" pitchFamily="34" charset="-122"/>
                <a:ea typeface="微软雅黑" panose="020B0503020204020204" pitchFamily="34" charset="-122"/>
                <a:cs typeface="微软雅黑" panose="020B0503020204020204" pitchFamily="34" charset="-122"/>
              </a:rPr>
              <a:t>满意度的均值为65.52，标准差为20.45</a:t>
            </a:r>
            <a:r>
              <a:rPr lang="zh-CN" altLang="zh-CN" sz="1400" dirty="0" smtClean="0">
                <a:latin typeface="微软雅黑" panose="020B0503020204020204" pitchFamily="34" charset="-122"/>
                <a:ea typeface="微软雅黑" panose="020B0503020204020204" pitchFamily="34" charset="-122"/>
                <a:cs typeface="微软雅黑" panose="020B0503020204020204" pitchFamily="34" charset="-122"/>
              </a:rPr>
              <a:t>，</a:t>
            </a:r>
            <a:endParaRPr lang="en-US" altLang="zh-CN" sz="1400" dirty="0" smtClean="0">
              <a:latin typeface="微软雅黑" panose="020B0503020204020204" pitchFamily="34" charset="-122"/>
              <a:ea typeface="微软雅黑" panose="020B0503020204020204" pitchFamily="34" charset="-122"/>
              <a:cs typeface="微软雅黑" panose="020B0503020204020204" pitchFamily="34" charset="-122"/>
            </a:endParaRPr>
          </a:p>
          <a:p>
            <a:pPr eaLnBrk="0" fontAlgn="base" hangingPunct="0">
              <a:spcBef>
                <a:spcPct val="0"/>
              </a:spcBef>
              <a:spcAft>
                <a:spcPct val="0"/>
              </a:spcAft>
              <a:buFontTx/>
              <a:buChar char="•"/>
            </a:pPr>
            <a:r>
              <a:rPr lang="zh-CN" altLang="zh-CN" sz="1400" dirty="0" smtClean="0">
                <a:latin typeface="微软雅黑" panose="020B0503020204020204" pitchFamily="34" charset="-122"/>
                <a:ea typeface="微软雅黑" panose="020B0503020204020204" pitchFamily="34" charset="-122"/>
                <a:cs typeface="微软雅黑" panose="020B0503020204020204" pitchFamily="34" charset="-122"/>
              </a:rPr>
              <a:t>说明</a:t>
            </a:r>
            <a:r>
              <a:rPr lang="zh-CN" altLang="zh-CN" sz="1400" dirty="0">
                <a:latin typeface="微软雅黑" panose="020B0503020204020204" pitchFamily="34" charset="-122"/>
                <a:ea typeface="微软雅黑" panose="020B0503020204020204" pitchFamily="34" charset="-122"/>
                <a:cs typeface="微软雅黑" panose="020B0503020204020204" pitchFamily="34" charset="-122"/>
              </a:rPr>
              <a:t>数据存在一定的分布离散性。</a:t>
            </a:r>
            <a:endParaRPr lang="zh-CN" altLang="zh-CN" sz="1400" dirty="0">
              <a:latin typeface="微软雅黑" panose="020B0503020204020204" pitchFamily="34" charset="-122"/>
              <a:ea typeface="微软雅黑" panose="020B0503020204020204" pitchFamily="34" charset="-122"/>
              <a:cs typeface="微软雅黑" panose="020B0503020204020204" pitchFamily="34" charset="-122"/>
            </a:endParaRPr>
          </a:p>
          <a:p>
            <a:pPr marL="0" marR="0" lvl="0" indent="0" algn="l" defTabSz="914400" rtl="0" eaLnBrk="0" fontAlgn="base" latinLnBrk="0" hangingPunct="0">
              <a:lnSpc>
                <a:spcPct val="100000"/>
              </a:lnSpc>
              <a:spcBef>
                <a:spcPct val="0"/>
              </a:spcBef>
              <a:spcAft>
                <a:spcPct val="0"/>
              </a:spcAft>
              <a:buClrTx/>
              <a:buSzTx/>
            </a:pPr>
            <a:endParaRPr kumimoji="0" lang="en-US" altLang="zh-CN" sz="14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zh-CN" altLang="zh-CN" sz="14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rPr>
              <a:t>数据可视化分析</a:t>
            </a:r>
            <a:r>
              <a:rPr kumimoji="0" lang="zh-CN" altLang="zh-CN" sz="14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rPr>
              <a:t>：</a:t>
            </a:r>
            <a:endParaRPr kumimoji="0" lang="zh-CN" altLang="zh-CN" sz="14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zh-CN" altLang="zh-CN" sz="14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rPr>
              <a:t>相关性分析</a:t>
            </a:r>
            <a:r>
              <a:rPr kumimoji="0" lang="zh-CN" altLang="zh-CN" sz="14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rPr>
              <a:t>：</a:t>
            </a:r>
            <a:endParaRPr kumimoji="0" lang="zh-CN" altLang="zh-CN" sz="14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zh-CN" altLang="zh-CN" sz="14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rPr>
              <a:t>热力图显示，满意度（Satisfaction）与以下</a:t>
            </a:r>
            <a:endParaRPr kumimoji="0" lang="en-US" altLang="zh-CN" sz="14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endParaRPr>
          </a:p>
          <a:p>
            <a:pPr marL="457200" marR="0" lvl="1" indent="0" algn="l" defTabSz="914400" rtl="0" eaLnBrk="0" fontAlgn="base" latinLnBrk="0" hangingPunct="0">
              <a:lnSpc>
                <a:spcPct val="100000"/>
              </a:lnSpc>
              <a:spcBef>
                <a:spcPct val="0"/>
              </a:spcBef>
              <a:spcAft>
                <a:spcPct val="0"/>
              </a:spcAft>
              <a:buClrTx/>
              <a:buSzTx/>
            </a:pPr>
            <a:r>
              <a:rPr kumimoji="0" lang="zh-CN" altLang="zh-CN" sz="14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rPr>
              <a:t>变量存在显著相关性：</a:t>
            </a:r>
            <a:endParaRPr kumimoji="0" lang="zh-CN" altLang="zh-CN" sz="14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endParaRPr>
          </a:p>
          <a:p>
            <a:pPr marL="914400" marR="0" lvl="2" indent="0" algn="l" defTabSz="914400" rtl="0" eaLnBrk="0" fontAlgn="base" latinLnBrk="0" hangingPunct="0">
              <a:lnSpc>
                <a:spcPct val="100000"/>
              </a:lnSpc>
              <a:spcBef>
                <a:spcPct val="0"/>
              </a:spcBef>
              <a:spcAft>
                <a:spcPct val="0"/>
              </a:spcAft>
              <a:buClrTx/>
              <a:buSzTx/>
              <a:buFontTx/>
              <a:buChar char="•"/>
            </a:pPr>
            <a:r>
              <a:rPr kumimoji="0" lang="zh-CN" altLang="zh-CN" sz="14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rPr>
              <a:t>Age</a:t>
            </a:r>
            <a:endParaRPr kumimoji="0" lang="en-US" altLang="zh-CN" sz="14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endParaRPr>
          </a:p>
          <a:p>
            <a:pPr marL="914400" marR="0" lvl="2" indent="0" algn="l" defTabSz="914400" rtl="0" eaLnBrk="0" fontAlgn="base" latinLnBrk="0" hangingPunct="0">
              <a:lnSpc>
                <a:spcPct val="100000"/>
              </a:lnSpc>
              <a:spcBef>
                <a:spcPct val="0"/>
              </a:spcBef>
              <a:spcAft>
                <a:spcPct val="0"/>
              </a:spcAft>
              <a:buClrTx/>
              <a:buSzTx/>
              <a:buFontTx/>
              <a:buChar char="•"/>
            </a:pPr>
            <a:r>
              <a:rPr kumimoji="0" lang="zh-CN" altLang="zh-CN" sz="14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rPr>
              <a:t>Severity</a:t>
            </a:r>
            <a:endParaRPr kumimoji="0" lang="zh-CN" altLang="zh-CN" sz="14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zh-CN" altLang="zh-CN" sz="14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rPr>
              <a:t>焦虑指数（Anxiety）和科室类别</a:t>
            </a:r>
            <a:endParaRPr kumimoji="0" lang="en-US" altLang="zh-CN" sz="14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endParaRPr>
          </a:p>
          <a:p>
            <a:pPr marL="457200" marR="0" lvl="1" indent="0" algn="l" defTabSz="914400" rtl="0" eaLnBrk="0" fontAlgn="base" latinLnBrk="0" hangingPunct="0">
              <a:lnSpc>
                <a:spcPct val="100000"/>
              </a:lnSpc>
              <a:spcBef>
                <a:spcPct val="0"/>
              </a:spcBef>
              <a:spcAft>
                <a:spcPct val="0"/>
              </a:spcAft>
              <a:buClrTx/>
              <a:buSzTx/>
            </a:pPr>
            <a:r>
              <a:rPr kumimoji="0" lang="zh-CN" altLang="zh-CN" sz="14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rPr>
              <a:t>（Surg_Med）相关性较弱。</a:t>
            </a:r>
            <a:endParaRPr kumimoji="0" lang="zh-CN" altLang="zh-CN" sz="14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3" name="矩形 2"/>
          <p:cNvSpPr/>
          <p:nvPr/>
        </p:nvSpPr>
        <p:spPr>
          <a:xfrm>
            <a:off x="803867" y="1417599"/>
            <a:ext cx="7933175" cy="3107690"/>
          </a:xfrm>
          <a:prstGeom prst="rect">
            <a:avLst/>
          </a:prstGeom>
        </p:spPr>
        <p:txBody>
          <a:bodyPr wrap="square">
            <a:spAutoFit/>
          </a:bodyPr>
          <a:lstStyle/>
          <a:p>
            <a:pPr>
              <a:buFont typeface="Arial" panose="020B0604020202020204" pitchFamily="34" charset="0"/>
              <a:buChar char="•"/>
            </a:pPr>
            <a:r>
              <a:rPr lang="zh-CN" altLang="en-US" sz="1400" b="1" dirty="0">
                <a:latin typeface="微软雅黑" panose="020B0503020204020204" pitchFamily="34" charset="-122"/>
                <a:ea typeface="微软雅黑" panose="020B0503020204020204" pitchFamily="34" charset="-122"/>
                <a:cs typeface="微软雅黑" panose="020B0503020204020204" pitchFamily="34" charset="-122"/>
              </a:rPr>
              <a:t>初始回归模型</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1400" dirty="0">
              <a:latin typeface="微软雅黑" panose="020B0503020204020204" pitchFamily="34" charset="-122"/>
              <a:ea typeface="微软雅黑" panose="020B0503020204020204" pitchFamily="34" charset="-122"/>
              <a:cs typeface="微软雅黑" panose="020B0503020204020204" pitchFamily="34" charset="-122"/>
            </a:endParaRPr>
          </a:p>
          <a:p>
            <a:pPr marL="742950" lvl="1" indent="-285750">
              <a:buFont typeface="Arial" panose="020B0604020202020204" pitchFamily="34" charset="0"/>
              <a:buChar char="•"/>
            </a:pPr>
            <a:r>
              <a:rPr lang="zh-CN" altLang="en-US" sz="1400" b="1" dirty="0" smtClean="0">
                <a:latin typeface="微软雅黑" panose="020B0503020204020204" pitchFamily="34" charset="-122"/>
                <a:ea typeface="微软雅黑" panose="020B0503020204020204" pitchFamily="34" charset="-122"/>
                <a:cs typeface="微软雅黑" panose="020B0503020204020204" pitchFamily="34" charset="-122"/>
              </a:rPr>
              <a:t>结果</a:t>
            </a:r>
            <a:r>
              <a:rPr lang="zh-CN" altLang="en-US" sz="1400" b="1" dirty="0">
                <a:latin typeface="微软雅黑" panose="020B0503020204020204" pitchFamily="34" charset="-122"/>
                <a:ea typeface="微软雅黑" panose="020B0503020204020204" pitchFamily="34" charset="-122"/>
                <a:cs typeface="微软雅黑" panose="020B0503020204020204" pitchFamily="34" charset="-122"/>
              </a:rPr>
              <a:t>分析</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1400" dirty="0">
              <a:latin typeface="微软雅黑" panose="020B0503020204020204" pitchFamily="34" charset="-122"/>
              <a:ea typeface="微软雅黑" panose="020B0503020204020204" pitchFamily="34" charset="-122"/>
              <a:cs typeface="微软雅黑" panose="020B0503020204020204" pitchFamily="34" charset="-122"/>
            </a:endParaRPr>
          </a:p>
          <a:p>
            <a:pPr marL="1143000" lvl="2" indent="-228600">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显著变量：</a:t>
            </a:r>
            <a:r>
              <a:rPr lang="en-US" altLang="zh-CN" sz="1400" dirty="0">
                <a:latin typeface="微软雅黑" panose="020B0503020204020204" pitchFamily="34" charset="-122"/>
                <a:ea typeface="微软雅黑" panose="020B0503020204020204" pitchFamily="34" charset="-122"/>
                <a:cs typeface="微软雅黑" panose="020B0503020204020204" pitchFamily="34" charset="-122"/>
              </a:rPr>
              <a:t>Age</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400" dirty="0">
                <a:latin typeface="微软雅黑" panose="020B0503020204020204" pitchFamily="34" charset="-122"/>
                <a:ea typeface="微软雅黑" panose="020B0503020204020204" pitchFamily="34" charset="-122"/>
                <a:cs typeface="微软雅黑" panose="020B0503020204020204" pitchFamily="34" charset="-122"/>
              </a:rPr>
              <a:t>Severity</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，均与满意度呈负相关。</a:t>
            </a:r>
            <a:endParaRPr lang="zh-CN" altLang="en-US" sz="1400" dirty="0">
              <a:latin typeface="微软雅黑" panose="020B0503020204020204" pitchFamily="34" charset="-122"/>
              <a:ea typeface="微软雅黑" panose="020B0503020204020204" pitchFamily="34" charset="-122"/>
              <a:cs typeface="微软雅黑" panose="020B0503020204020204" pitchFamily="34" charset="-122"/>
            </a:endParaRPr>
          </a:p>
          <a:p>
            <a:pPr marL="1143000" lvl="2" indent="-228600">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非显著变量：</a:t>
            </a:r>
            <a:r>
              <a:rPr lang="en-US" altLang="zh-CN" sz="1400" dirty="0" err="1">
                <a:latin typeface="微软雅黑" panose="020B0503020204020204" pitchFamily="34" charset="-122"/>
                <a:ea typeface="微软雅黑" panose="020B0503020204020204" pitchFamily="34" charset="-122"/>
                <a:cs typeface="微软雅黑" panose="020B0503020204020204" pitchFamily="34" charset="-122"/>
              </a:rPr>
              <a:t>Surg_Med</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400" dirty="0">
                <a:latin typeface="微软雅黑" panose="020B0503020204020204" pitchFamily="34" charset="-122"/>
                <a:ea typeface="微软雅黑" panose="020B0503020204020204" pitchFamily="34" charset="-122"/>
                <a:cs typeface="微软雅黑" panose="020B0503020204020204" pitchFamily="34" charset="-122"/>
              </a:rPr>
              <a:t>Anxiety</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，对满意度的影响较弱。</a:t>
            </a:r>
            <a:endParaRPr lang="zh-CN" altLang="en-US" sz="1400" dirty="0">
              <a:latin typeface="微软雅黑" panose="020B0503020204020204" pitchFamily="34" charset="-122"/>
              <a:ea typeface="微软雅黑" panose="020B0503020204020204" pitchFamily="34" charset="-122"/>
              <a:cs typeface="微软雅黑" panose="020B0503020204020204" pitchFamily="34" charset="-122"/>
            </a:endParaRPr>
          </a:p>
          <a:p>
            <a:pPr marL="1143000" lvl="2" indent="-228600">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调整 </a:t>
            </a:r>
            <a:r>
              <a:rPr lang="en-US" altLang="zh-CN" sz="1400" dirty="0">
                <a:latin typeface="微软雅黑" panose="020B0503020204020204" pitchFamily="34" charset="-122"/>
                <a:ea typeface="微软雅黑" panose="020B0503020204020204" pitchFamily="34" charset="-122"/>
                <a:cs typeface="微软雅黑" panose="020B0503020204020204" pitchFamily="34" charset="-122"/>
              </a:rPr>
              <a:t>R2=0.884R^2 = 0.884R2=0.884</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，模型解释力较高。</a:t>
            </a:r>
            <a:endParaRPr lang="zh-CN" altLang="en-US" sz="1400" dirty="0">
              <a:latin typeface="微软雅黑" panose="020B0503020204020204" pitchFamily="34" charset="-122"/>
              <a:ea typeface="微软雅黑" panose="020B0503020204020204" pitchFamily="34" charset="-122"/>
              <a:cs typeface="微软雅黑" panose="020B0503020204020204" pitchFamily="34" charset="-122"/>
            </a:endParaRPr>
          </a:p>
          <a:p>
            <a:pPr>
              <a:buFont typeface="Arial" panose="020B0604020202020204" pitchFamily="34" charset="0"/>
              <a:buChar char="•"/>
            </a:pPr>
            <a:r>
              <a:rPr lang="zh-CN" altLang="en-US" sz="1400" b="1" dirty="0">
                <a:latin typeface="微软雅黑" panose="020B0503020204020204" pitchFamily="34" charset="-122"/>
                <a:ea typeface="微软雅黑" panose="020B0503020204020204" pitchFamily="34" charset="-122"/>
                <a:cs typeface="微软雅黑" panose="020B0503020204020204" pitchFamily="34" charset="-122"/>
              </a:rPr>
              <a:t>正则化方法优化</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1400" dirty="0">
              <a:latin typeface="微软雅黑" panose="020B0503020204020204" pitchFamily="34" charset="-122"/>
              <a:ea typeface="微软雅黑" panose="020B0503020204020204" pitchFamily="34" charset="-122"/>
              <a:cs typeface="微软雅黑" panose="020B0503020204020204" pitchFamily="34" charset="-122"/>
            </a:endParaRPr>
          </a:p>
          <a:p>
            <a:pPr marL="742950" lvl="1" indent="-285750">
              <a:buFont typeface="Arial" panose="020B0604020202020204" pitchFamily="34" charset="0"/>
              <a:buChar char="•"/>
            </a:pPr>
            <a:r>
              <a:rPr lang="en-US" altLang="zh-CN" sz="1400" b="1" dirty="0">
                <a:latin typeface="微软雅黑" panose="020B0503020204020204" pitchFamily="34" charset="-122"/>
                <a:ea typeface="微软雅黑" panose="020B0503020204020204" pitchFamily="34" charset="-122"/>
                <a:cs typeface="微软雅黑" panose="020B0503020204020204" pitchFamily="34" charset="-122"/>
              </a:rPr>
              <a:t>LASSO</a:t>
            </a:r>
            <a:r>
              <a:rPr lang="zh-CN" altLang="en-US" sz="1400" b="1" dirty="0">
                <a:latin typeface="微软雅黑" panose="020B0503020204020204" pitchFamily="34" charset="-122"/>
                <a:ea typeface="微软雅黑" panose="020B0503020204020204" pitchFamily="34" charset="-122"/>
                <a:cs typeface="微软雅黑" panose="020B0503020204020204" pitchFamily="34" charset="-122"/>
              </a:rPr>
              <a:t>回归</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1400" dirty="0">
              <a:latin typeface="微软雅黑" panose="020B0503020204020204" pitchFamily="34" charset="-122"/>
              <a:ea typeface="微软雅黑" panose="020B0503020204020204" pitchFamily="34" charset="-122"/>
              <a:cs typeface="微软雅黑" panose="020B0503020204020204" pitchFamily="34" charset="-122"/>
            </a:endParaRPr>
          </a:p>
          <a:p>
            <a:pPr marL="1143000" lvl="2" indent="-228600">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通过变量筛选，仅保留了显著变量：</a:t>
            </a:r>
            <a:r>
              <a:rPr lang="en-US" altLang="zh-CN" sz="1400" dirty="0">
                <a:latin typeface="微软雅黑" panose="020B0503020204020204" pitchFamily="34" charset="-122"/>
                <a:ea typeface="微软雅黑" panose="020B0503020204020204" pitchFamily="34" charset="-122"/>
                <a:cs typeface="微软雅黑" panose="020B0503020204020204" pitchFamily="34" charset="-122"/>
              </a:rPr>
              <a:t>Age</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400" dirty="0">
                <a:latin typeface="微软雅黑" panose="020B0503020204020204" pitchFamily="34" charset="-122"/>
                <a:ea typeface="微软雅黑" panose="020B0503020204020204" pitchFamily="34" charset="-122"/>
                <a:cs typeface="微软雅黑" panose="020B0503020204020204" pitchFamily="34" charset="-122"/>
              </a:rPr>
              <a:t>Severity²</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1400" dirty="0">
              <a:latin typeface="微软雅黑" panose="020B0503020204020204" pitchFamily="34" charset="-122"/>
              <a:ea typeface="微软雅黑" panose="020B0503020204020204" pitchFamily="34" charset="-122"/>
              <a:cs typeface="微软雅黑" panose="020B0503020204020204" pitchFamily="34" charset="-122"/>
            </a:endParaRPr>
          </a:p>
          <a:p>
            <a:pPr marL="1143000" lvl="2" indent="-228600">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图示：</a:t>
            </a:r>
            <a:r>
              <a:rPr lang="en-US" altLang="zh-CN" sz="1400" dirty="0">
                <a:latin typeface="微软雅黑" panose="020B0503020204020204" pitchFamily="34" charset="-122"/>
                <a:ea typeface="微软雅黑" panose="020B0503020204020204" pitchFamily="34" charset="-122"/>
                <a:cs typeface="微软雅黑" panose="020B0503020204020204" pitchFamily="34" charset="-122"/>
              </a:rPr>
              <a:t>LASSO</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路径图显示</a:t>
            </a:r>
            <a:r>
              <a:rPr lang="en-US" altLang="zh-CN" sz="1400" dirty="0">
                <a:latin typeface="微软雅黑" panose="020B0503020204020204" pitchFamily="34" charset="-122"/>
                <a:ea typeface="微软雅黑" panose="020B0503020204020204" pitchFamily="34" charset="-122"/>
                <a:cs typeface="微软雅黑" panose="020B0503020204020204" pitchFamily="34" charset="-122"/>
              </a:rPr>
              <a:t>Age</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和</a:t>
            </a:r>
            <a:r>
              <a:rPr lang="en-US" altLang="zh-CN" sz="1400" dirty="0">
                <a:latin typeface="微软雅黑" panose="020B0503020204020204" pitchFamily="34" charset="-122"/>
                <a:ea typeface="微软雅黑" panose="020B0503020204020204" pitchFamily="34" charset="-122"/>
                <a:cs typeface="微软雅黑" panose="020B0503020204020204" pitchFamily="34" charset="-122"/>
              </a:rPr>
              <a:t>Severity²</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对模型的贡献最明显。</a:t>
            </a:r>
            <a:endParaRPr lang="zh-CN" altLang="en-US" sz="1400" dirty="0">
              <a:latin typeface="微软雅黑" panose="020B0503020204020204" pitchFamily="34" charset="-122"/>
              <a:ea typeface="微软雅黑" panose="020B0503020204020204" pitchFamily="34" charset="-122"/>
              <a:cs typeface="微软雅黑" panose="020B0503020204020204" pitchFamily="34" charset="-122"/>
            </a:endParaRPr>
          </a:p>
          <a:p>
            <a:pPr marL="742950" lvl="1" indent="-285750">
              <a:buFont typeface="Arial" panose="020B0604020202020204" pitchFamily="34" charset="0"/>
              <a:buChar char="•"/>
            </a:pPr>
            <a:r>
              <a:rPr lang="en-US" altLang="zh-CN" sz="1400" b="1" dirty="0">
                <a:latin typeface="微软雅黑" panose="020B0503020204020204" pitchFamily="34" charset="-122"/>
                <a:ea typeface="微软雅黑" panose="020B0503020204020204" pitchFamily="34" charset="-122"/>
                <a:cs typeface="微软雅黑" panose="020B0503020204020204" pitchFamily="34" charset="-122"/>
              </a:rPr>
              <a:t>Ridge</a:t>
            </a:r>
            <a:r>
              <a:rPr lang="zh-CN" altLang="en-US" sz="1400" b="1" dirty="0">
                <a:latin typeface="微软雅黑" panose="020B0503020204020204" pitchFamily="34" charset="-122"/>
                <a:ea typeface="微软雅黑" panose="020B0503020204020204" pitchFamily="34" charset="-122"/>
                <a:cs typeface="微软雅黑" panose="020B0503020204020204" pitchFamily="34" charset="-122"/>
              </a:rPr>
              <a:t>回归</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1400" dirty="0">
              <a:latin typeface="微软雅黑" panose="020B0503020204020204" pitchFamily="34" charset="-122"/>
              <a:ea typeface="微软雅黑" panose="020B0503020204020204" pitchFamily="34" charset="-122"/>
              <a:cs typeface="微软雅黑" panose="020B0503020204020204" pitchFamily="34" charset="-122"/>
            </a:endParaRPr>
          </a:p>
          <a:p>
            <a:pPr marL="1143000" lvl="2" indent="-228600">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进一步降低多重共线性问题，</a:t>
            </a:r>
            <a:r>
              <a:rPr lang="en-US" altLang="zh-CN" sz="1400" dirty="0">
                <a:latin typeface="微软雅黑" panose="020B0503020204020204" pitchFamily="34" charset="-122"/>
                <a:ea typeface="微软雅黑" panose="020B0503020204020204" pitchFamily="34" charset="-122"/>
                <a:cs typeface="微软雅黑" panose="020B0503020204020204" pitchFamily="34" charset="-122"/>
              </a:rPr>
              <a:t>Age</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和</a:t>
            </a:r>
            <a:r>
              <a:rPr lang="en-US" altLang="zh-CN" sz="1400" dirty="0">
                <a:latin typeface="微软雅黑" panose="020B0503020204020204" pitchFamily="34" charset="-122"/>
                <a:ea typeface="微软雅黑" panose="020B0503020204020204" pitchFamily="34" charset="-122"/>
                <a:cs typeface="微软雅黑" panose="020B0503020204020204" pitchFamily="34" charset="-122"/>
              </a:rPr>
              <a:t>Severity²</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权重稳定。</a:t>
            </a:r>
            <a:endParaRPr lang="zh-CN" altLang="en-US" sz="1400" dirty="0">
              <a:latin typeface="微软雅黑" panose="020B0503020204020204" pitchFamily="34" charset="-122"/>
              <a:ea typeface="微软雅黑" panose="020B0503020204020204" pitchFamily="34" charset="-122"/>
              <a:cs typeface="微软雅黑" panose="020B0503020204020204" pitchFamily="34" charset="-122"/>
            </a:endParaRPr>
          </a:p>
          <a:p>
            <a:pPr marL="1143000" lvl="2" indent="-228600">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图示：</a:t>
            </a:r>
            <a:r>
              <a:rPr lang="en-US" altLang="zh-CN" sz="1400" dirty="0">
                <a:latin typeface="微软雅黑" panose="020B0503020204020204" pitchFamily="34" charset="-122"/>
                <a:ea typeface="微软雅黑" panose="020B0503020204020204" pitchFamily="34" charset="-122"/>
                <a:cs typeface="微软雅黑" panose="020B0503020204020204" pitchFamily="34" charset="-122"/>
              </a:rPr>
              <a:t>Ridge</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路径图表明优化过程中的均方误差（</a:t>
            </a:r>
            <a:r>
              <a:rPr lang="en-US" altLang="zh-CN" sz="1400" dirty="0">
                <a:latin typeface="微软雅黑" panose="020B0503020204020204" pitchFamily="34" charset="-122"/>
                <a:ea typeface="微软雅黑" panose="020B0503020204020204" pitchFamily="34" charset="-122"/>
                <a:cs typeface="微软雅黑" panose="020B0503020204020204" pitchFamily="34" charset="-122"/>
              </a:rPr>
              <a:t>MSE</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）较低。</a:t>
            </a:r>
            <a:endParaRPr lang="zh-CN" altLang="en-US" sz="1400" dirty="0">
              <a:latin typeface="微软雅黑" panose="020B0503020204020204" pitchFamily="34" charset="-122"/>
              <a:ea typeface="微软雅黑" panose="020B0503020204020204" pitchFamily="34" charset="-122"/>
              <a:cs typeface="微软雅黑" panose="020B0503020204020204" pitchFamily="34" charset="-122"/>
            </a:endParaRPr>
          </a:p>
          <a:p>
            <a:pPr>
              <a:buFont typeface="Arial" panose="020B0604020202020204" pitchFamily="34" charset="0"/>
              <a:buChar char="•"/>
            </a:pPr>
            <a:r>
              <a:rPr lang="zh-CN" altLang="en-US" sz="1400" b="1" dirty="0">
                <a:latin typeface="微软雅黑" panose="020B0503020204020204" pitchFamily="34" charset="-122"/>
                <a:ea typeface="微软雅黑" panose="020B0503020204020204" pitchFamily="34" charset="-122"/>
                <a:cs typeface="微软雅黑" panose="020B0503020204020204" pitchFamily="34" charset="-122"/>
              </a:rPr>
              <a:t>最优模型</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1400" dirty="0">
              <a:latin typeface="微软雅黑" panose="020B0503020204020204" pitchFamily="34" charset="-122"/>
              <a:ea typeface="微软雅黑" panose="020B0503020204020204" pitchFamily="34" charset="-122"/>
              <a:cs typeface="微软雅黑" panose="020B0503020204020204" pitchFamily="34" charset="-122"/>
            </a:endParaRPr>
          </a:p>
          <a:p>
            <a:pPr marL="742950" lvl="1" indent="-285750">
              <a:buFont typeface="Arial" panose="020B0604020202020204" pitchFamily="34" charset="0"/>
              <a:buChar char="•"/>
            </a:pPr>
            <a:r>
              <a:rPr lang="zh-CN" altLang="en-US" sz="1400" dirty="0" smtClean="0">
                <a:latin typeface="微软雅黑" panose="020B0503020204020204" pitchFamily="34" charset="-122"/>
                <a:ea typeface="微软雅黑" panose="020B0503020204020204" pitchFamily="34" charset="-122"/>
                <a:cs typeface="微软雅黑" panose="020B0503020204020204" pitchFamily="34" charset="-122"/>
              </a:rPr>
              <a:t>性能</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：调整 </a:t>
            </a:r>
            <a:r>
              <a:rPr lang="en-US" altLang="zh-CN" sz="1400" dirty="0">
                <a:latin typeface="微软雅黑" panose="020B0503020204020204" pitchFamily="34" charset="-122"/>
                <a:ea typeface="微软雅黑" panose="020B0503020204020204" pitchFamily="34" charset="-122"/>
                <a:cs typeface="微软雅黑" panose="020B0503020204020204" pitchFamily="34" charset="-122"/>
              </a:rPr>
              <a:t>R2=0.899R^2 = 0.899R2=0.899</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，模型稳定性良好，残差分析无异常点。</a:t>
            </a:r>
            <a:endParaRPr lang="zh-CN" altLang="en-US" sz="14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 name="Text 0"/>
          <p:cNvSpPr/>
          <p:nvPr/>
        </p:nvSpPr>
        <p:spPr>
          <a:xfrm>
            <a:off x="2525286" y="233052"/>
            <a:ext cx="3838471" cy="655179"/>
          </a:xfrm>
          <a:prstGeom prst="rect">
            <a:avLst/>
          </a:prstGeom>
          <a:noFill/>
        </p:spPr>
        <p:txBody>
          <a:bodyPr wrap="square" lIns="95250" tIns="95250" rIns="95250" bIns="95250" rtlCol="0" anchor="t">
            <a:spAutoFit/>
          </a:bodyPr>
          <a:lstStyle/>
          <a:p>
            <a:pPr algn="ctr">
              <a:lnSpc>
                <a:spcPct val="113000"/>
              </a:lnSpc>
              <a:spcBef>
                <a:spcPts val="375"/>
              </a:spcBef>
            </a:pPr>
            <a:r>
              <a:rPr lang="zh-CN" altLang="en-US" sz="2880" b="1" dirty="0" smtClean="0">
                <a:solidFill>
                  <a:srgbClr val="374D87"/>
                </a:solidFill>
                <a:latin typeface="Arial" panose="020B0604020202020204" pitchFamily="34" charset="0"/>
                <a:ea typeface="微软雅黑" panose="020B0503020204020204" pitchFamily="34" charset="-122"/>
                <a:cs typeface="微软雅黑" panose="020B0503020204020204" pitchFamily="34" charset="-120"/>
              </a:rPr>
              <a:t>模型</a:t>
            </a:r>
            <a:r>
              <a:rPr lang="zh-CN" altLang="en-US" sz="2880" b="1" dirty="0">
                <a:solidFill>
                  <a:srgbClr val="374D87"/>
                </a:solidFill>
                <a:latin typeface="Arial" panose="020B0604020202020204" pitchFamily="34" charset="0"/>
                <a:ea typeface="微软雅黑" panose="020B0503020204020204" pitchFamily="34" charset="-122"/>
                <a:cs typeface="微软雅黑" panose="020B0503020204020204" pitchFamily="34" charset="-120"/>
              </a:rPr>
              <a:t>构建与</a:t>
            </a:r>
            <a:r>
              <a:rPr lang="zh-CN" altLang="en-US" sz="2880" b="1" dirty="0" smtClean="0">
                <a:solidFill>
                  <a:srgbClr val="374D87"/>
                </a:solidFill>
                <a:latin typeface="Arial" panose="020B0604020202020204" pitchFamily="34" charset="0"/>
                <a:ea typeface="微软雅黑" panose="020B0503020204020204" pitchFamily="34" charset="-122"/>
                <a:cs typeface="微软雅黑" panose="020B0503020204020204" pitchFamily="34" charset="-120"/>
              </a:rPr>
              <a:t>优化</a:t>
            </a:r>
            <a:endParaRPr lang="zh-CN" altLang="en-US" sz="2880" b="1" dirty="0">
              <a:solidFill>
                <a:srgbClr val="374D87"/>
              </a:solidFill>
              <a:latin typeface="Arial" panose="020B0604020202020204" pitchFamily="34" charset="0"/>
              <a:ea typeface="微软雅黑" panose="020B0503020204020204" pitchFamily="34" charset="-122"/>
              <a:cs typeface="微软雅黑" panose="020B0503020204020204" pitchFamily="34" charset="-120"/>
            </a:endParaRPr>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22671" y="2666242"/>
            <a:ext cx="5166009" cy="2241512"/>
          </a:xfrm>
          <a:prstGeom prst="rect">
            <a:avLst/>
          </a:prstGeom>
        </p:spPr>
      </p:pic>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22671" y="304042"/>
            <a:ext cx="5166009" cy="2241513"/>
          </a:xfrm>
          <a:prstGeom prst="rect">
            <a:avLst/>
          </a:prstGeom>
        </p:spPr>
      </p:pic>
      <p:sp>
        <p:nvSpPr>
          <p:cNvPr id="4" name="Text 0"/>
          <p:cNvSpPr/>
          <p:nvPr/>
        </p:nvSpPr>
        <p:spPr>
          <a:xfrm>
            <a:off x="-222994" y="1172852"/>
            <a:ext cx="3838471" cy="655179"/>
          </a:xfrm>
          <a:prstGeom prst="rect">
            <a:avLst/>
          </a:prstGeom>
          <a:noFill/>
        </p:spPr>
        <p:txBody>
          <a:bodyPr wrap="square" lIns="95250" tIns="95250" rIns="95250" bIns="95250" rtlCol="0" anchor="t">
            <a:spAutoFit/>
          </a:bodyPr>
          <a:lstStyle/>
          <a:p>
            <a:pPr algn="ctr">
              <a:lnSpc>
                <a:spcPct val="113000"/>
              </a:lnSpc>
              <a:spcBef>
                <a:spcPts val="375"/>
              </a:spcBef>
            </a:pPr>
            <a:r>
              <a:rPr lang="en-US" altLang="zh-CN" sz="2880" b="1" dirty="0" smtClean="0">
                <a:solidFill>
                  <a:srgbClr val="374D87"/>
                </a:solidFill>
                <a:latin typeface="Arial" panose="020B0604020202020204" pitchFamily="34" charset="0"/>
                <a:ea typeface="微软雅黑" panose="020B0503020204020204" pitchFamily="34" charset="-122"/>
                <a:cs typeface="微软雅黑" panose="020B0503020204020204" pitchFamily="34" charset="-120"/>
              </a:rPr>
              <a:t>Ridge</a:t>
            </a:r>
            <a:endParaRPr lang="zh-CN" altLang="en-US" sz="2880" b="1" dirty="0">
              <a:solidFill>
                <a:srgbClr val="374D87"/>
              </a:solidFill>
              <a:latin typeface="Arial" panose="020B0604020202020204" pitchFamily="34" charset="0"/>
              <a:ea typeface="微软雅黑" panose="020B0503020204020204" pitchFamily="34" charset="-122"/>
              <a:cs typeface="微软雅黑" panose="020B0503020204020204" pitchFamily="34" charset="-120"/>
            </a:endParaRPr>
          </a:p>
        </p:txBody>
      </p:sp>
      <p:sp>
        <p:nvSpPr>
          <p:cNvPr id="5" name="Text 0"/>
          <p:cNvSpPr/>
          <p:nvPr/>
        </p:nvSpPr>
        <p:spPr>
          <a:xfrm>
            <a:off x="-222995" y="3413596"/>
            <a:ext cx="3838471" cy="655179"/>
          </a:xfrm>
          <a:prstGeom prst="rect">
            <a:avLst/>
          </a:prstGeom>
          <a:noFill/>
        </p:spPr>
        <p:txBody>
          <a:bodyPr wrap="square" lIns="95250" tIns="95250" rIns="95250" bIns="95250" rtlCol="0" anchor="t">
            <a:spAutoFit/>
          </a:bodyPr>
          <a:lstStyle/>
          <a:p>
            <a:pPr algn="ctr">
              <a:lnSpc>
                <a:spcPct val="113000"/>
              </a:lnSpc>
              <a:spcBef>
                <a:spcPts val="375"/>
              </a:spcBef>
            </a:pPr>
            <a:r>
              <a:rPr lang="en-US" altLang="zh-CN" sz="2880" b="1" dirty="0" smtClean="0">
                <a:solidFill>
                  <a:srgbClr val="374D87"/>
                </a:solidFill>
                <a:latin typeface="Arial" panose="020B0604020202020204" pitchFamily="34" charset="0"/>
                <a:ea typeface="微软雅黑" panose="020B0503020204020204" pitchFamily="34" charset="-122"/>
                <a:cs typeface="微软雅黑" panose="020B0503020204020204" pitchFamily="34" charset="-120"/>
              </a:rPr>
              <a:t>Lasso</a:t>
            </a:r>
            <a:endParaRPr lang="zh-CN" altLang="en-US" sz="2880" b="1" dirty="0">
              <a:solidFill>
                <a:srgbClr val="374D87"/>
              </a:solidFill>
              <a:latin typeface="Arial" panose="020B0604020202020204" pitchFamily="34" charset="0"/>
              <a:ea typeface="微软雅黑" panose="020B0503020204020204" pitchFamily="34" charset="-122"/>
              <a:cs typeface="微软雅黑" panose="020B0503020204020204" pitchFamily="34" charset="-120"/>
            </a:endParaRPr>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Text 0"/>
          <p:cNvSpPr/>
          <p:nvPr/>
        </p:nvSpPr>
        <p:spPr>
          <a:xfrm>
            <a:off x="2525286" y="233052"/>
            <a:ext cx="3838471" cy="693203"/>
          </a:xfrm>
          <a:prstGeom prst="rect">
            <a:avLst/>
          </a:prstGeom>
          <a:noFill/>
        </p:spPr>
        <p:txBody>
          <a:bodyPr wrap="square" lIns="95250" tIns="95250" rIns="95250" bIns="95250" rtlCol="0" anchor="t">
            <a:spAutoFit/>
          </a:bodyPr>
          <a:lstStyle/>
          <a:p>
            <a:pPr algn="ctr">
              <a:lnSpc>
                <a:spcPct val="113000"/>
              </a:lnSpc>
              <a:spcBef>
                <a:spcPts val="375"/>
              </a:spcBef>
            </a:pPr>
            <a:r>
              <a:rPr lang="zh-CN" altLang="en-US" sz="2880" b="1" dirty="0" smtClean="0">
                <a:solidFill>
                  <a:srgbClr val="374D87"/>
                </a:solidFill>
                <a:latin typeface="Arial" panose="020B0604020202020204" pitchFamily="34" charset="0"/>
                <a:ea typeface="微软雅黑" panose="020B0503020204020204" pitchFamily="34" charset="-122"/>
                <a:cs typeface="微软雅黑" panose="020B0503020204020204" pitchFamily="34" charset="-120"/>
              </a:rPr>
              <a:t>模型</a:t>
            </a:r>
            <a:r>
              <a:rPr lang="zh-CN" altLang="en-US" sz="2880" b="1" dirty="0">
                <a:solidFill>
                  <a:srgbClr val="374D87"/>
                </a:solidFill>
                <a:latin typeface="Arial" panose="020B0604020202020204" pitchFamily="34" charset="0"/>
                <a:ea typeface="微软雅黑" panose="020B0503020204020204" pitchFamily="34" charset="-122"/>
                <a:cs typeface="微软雅黑" panose="020B0503020204020204" pitchFamily="34" charset="-120"/>
              </a:rPr>
              <a:t>结果与研究</a:t>
            </a:r>
            <a:r>
              <a:rPr lang="zh-CN" altLang="en-US" sz="2880" b="1" dirty="0" smtClean="0">
                <a:solidFill>
                  <a:srgbClr val="374D87"/>
                </a:solidFill>
                <a:latin typeface="Arial" panose="020B0604020202020204" pitchFamily="34" charset="0"/>
                <a:ea typeface="微软雅黑" panose="020B0503020204020204" pitchFamily="34" charset="-122"/>
                <a:cs typeface="微软雅黑" panose="020B0503020204020204" pitchFamily="34" charset="-120"/>
              </a:rPr>
              <a:t>结论</a:t>
            </a:r>
            <a:endParaRPr lang="zh-CN" altLang="en-US" sz="2880" b="1" dirty="0">
              <a:solidFill>
                <a:srgbClr val="374D87"/>
              </a:solidFill>
              <a:latin typeface="Arial" panose="020B0604020202020204" pitchFamily="34" charset="0"/>
              <a:ea typeface="微软雅黑" panose="020B0503020204020204" pitchFamily="34" charset="-122"/>
              <a:cs typeface="微软雅黑" panose="020B0503020204020204" pitchFamily="34" charset="-120"/>
            </a:endParaRPr>
          </a:p>
        </p:txBody>
      </p:sp>
      <p:sp>
        <p:nvSpPr>
          <p:cNvPr id="5" name="Rectangle 2"/>
          <p:cNvSpPr>
            <a:spLocks noChangeArrowheads="1"/>
          </p:cNvSpPr>
          <p:nvPr/>
        </p:nvSpPr>
        <p:spPr bwMode="auto">
          <a:xfrm>
            <a:off x="300363" y="1278311"/>
            <a:ext cx="8692588" cy="3538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Char char="•"/>
            </a:pPr>
            <a:r>
              <a:rPr kumimoji="0" lang="zh-CN" altLang="zh-CN" sz="14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rPr>
              <a:t>模型结果解读</a:t>
            </a:r>
            <a:r>
              <a:rPr kumimoji="0" lang="zh-CN" altLang="zh-CN" sz="14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rPr>
              <a:t>：</a:t>
            </a:r>
            <a:endParaRPr kumimoji="0" lang="zh-CN" altLang="zh-CN" sz="14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zh-CN" altLang="zh-CN" sz="14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rPr>
              <a:t>Age</a:t>
            </a:r>
            <a:r>
              <a:rPr kumimoji="0" lang="zh-CN" altLang="zh-CN" sz="14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rPr>
              <a:t>：满意度随年龄每增加1岁平均下降1.007分，说明年长患者满意度较低。</a:t>
            </a:r>
            <a:endParaRPr kumimoji="0" lang="zh-CN" altLang="zh-CN" sz="14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zh-CN" altLang="zh-CN" sz="14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rPr>
              <a:t>Severity²</a:t>
            </a:r>
            <a:r>
              <a:rPr kumimoji="0" lang="zh-CN" altLang="zh-CN" sz="14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rPr>
              <a:t>：疾病严重程度平方的每单位增加，满意度下降0.006，表明病情越严重，满意度下降幅度越明显。</a:t>
            </a:r>
            <a:endParaRPr kumimoji="0" lang="zh-CN" altLang="zh-CN" sz="14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zh-CN" altLang="zh-CN" sz="14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rPr>
              <a:t>结论</a:t>
            </a:r>
            <a:r>
              <a:rPr kumimoji="0" lang="zh-CN" altLang="zh-CN" sz="14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rPr>
              <a:t>：年龄和严重程度是满意度的主要影响因素，焦虑指数和科室类别的影响不显著。</a:t>
            </a:r>
            <a:endParaRPr kumimoji="0" lang="zh-CN" altLang="zh-CN" sz="14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zh-CN" altLang="zh-CN" sz="14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rPr>
              <a:t>模型性能评估</a:t>
            </a:r>
            <a:r>
              <a:rPr kumimoji="0" lang="zh-CN" altLang="zh-CN" sz="14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rPr>
              <a:t>：</a:t>
            </a:r>
            <a:endParaRPr kumimoji="0" lang="zh-CN" altLang="zh-CN" sz="14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zh-CN" altLang="zh-CN" sz="14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rPr>
              <a:t>调整 R2=0.899R^2 = 0.899R2=0.899，RMSE = 6.57，模型解释力较强，预测误差较小。</a:t>
            </a:r>
            <a:endParaRPr kumimoji="0" lang="zh-CN" altLang="zh-CN" sz="14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zh-CN" altLang="zh-CN" sz="14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rPr>
              <a:t>残差分布均匀，无明显异常值。</a:t>
            </a:r>
            <a:endParaRPr kumimoji="0" lang="zh-CN" altLang="zh-CN" sz="14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zh-CN" altLang="zh-CN" sz="14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rPr>
              <a:t>优化建议</a:t>
            </a:r>
            <a:r>
              <a:rPr kumimoji="0" lang="zh-CN" altLang="zh-CN" sz="14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rPr>
              <a:t>：</a:t>
            </a:r>
            <a:endParaRPr kumimoji="0" lang="zh-CN" altLang="zh-CN" sz="14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zh-CN" altLang="zh-CN" sz="14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rPr>
              <a:t>数据层面</a:t>
            </a:r>
            <a:r>
              <a:rPr kumimoji="0" lang="zh-CN" altLang="zh-CN" sz="14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rPr>
              <a:t>：</a:t>
            </a:r>
            <a:endParaRPr kumimoji="0" lang="zh-CN" altLang="zh-CN" sz="14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zh-CN" altLang="zh-CN" sz="14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rPr>
              <a:t>增加样本量，特别是不同科室和病情类别的患者数据。</a:t>
            </a:r>
            <a:endParaRPr kumimoji="0" lang="zh-CN" altLang="zh-CN" sz="14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zh-CN" altLang="zh-CN" sz="14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rPr>
              <a:t>引入更多潜在变量，如医生沟通质量、治疗满意度等。</a:t>
            </a:r>
            <a:endParaRPr kumimoji="0" lang="zh-CN" altLang="zh-CN" sz="14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zh-CN" altLang="zh-CN" sz="14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rPr>
              <a:t>服务层面</a:t>
            </a:r>
            <a:r>
              <a:rPr kumimoji="0" lang="zh-CN" altLang="zh-CN" sz="14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rPr>
              <a:t>：</a:t>
            </a:r>
            <a:endParaRPr kumimoji="0" lang="zh-CN" altLang="zh-CN" sz="14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zh-CN" altLang="zh-CN" sz="14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rPr>
              <a:t>提高对高危患者（年长、病情严重人群）的关注。</a:t>
            </a:r>
            <a:endParaRPr kumimoji="0" lang="zh-CN" altLang="zh-CN" sz="14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zh-CN" altLang="zh-CN" sz="14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rPr>
              <a:t>提供心理支持服务，帮助缓解焦虑，提升满意度。</a:t>
            </a:r>
            <a:endParaRPr kumimoji="0" lang="zh-CN" altLang="zh-CN" sz="14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endParaRPr>
          </a:p>
          <a:p>
            <a:pPr marL="0" marR="0" lvl="0" indent="0" algn="l" defTabSz="914400" rtl="0" eaLnBrk="0" fontAlgn="base" latinLnBrk="0" hangingPunct="0">
              <a:lnSpc>
                <a:spcPct val="100000"/>
              </a:lnSpc>
              <a:spcBef>
                <a:spcPct val="0"/>
              </a:spcBef>
              <a:spcAft>
                <a:spcPct val="0"/>
              </a:spcAft>
              <a:buClrTx/>
              <a:buSzTx/>
              <a:buFontTx/>
              <a:buNone/>
            </a:pPr>
            <a:endParaRPr kumimoji="0" lang="zh-CN" altLang="zh-CN" sz="14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3" name="Text 0"/>
          <p:cNvSpPr/>
          <p:nvPr/>
        </p:nvSpPr>
        <p:spPr>
          <a:xfrm>
            <a:off x="1234440" y="2066290"/>
            <a:ext cx="844550" cy="633095"/>
          </a:xfrm>
          <a:prstGeom prst="rect">
            <a:avLst/>
          </a:prstGeom>
          <a:noFill/>
        </p:spPr>
        <p:txBody>
          <a:bodyPr wrap="square" lIns="95250" tIns="95250" rIns="95250" bIns="95250" rtlCol="0" anchor="t">
            <a:spAutoFit/>
          </a:bodyPr>
          <a:lstStyle/>
          <a:p>
            <a:pPr marL="0" indent="0" algn="ctr">
              <a:lnSpc>
                <a:spcPct val="100000"/>
              </a:lnSpc>
              <a:spcBef>
                <a:spcPts val="375"/>
              </a:spcBef>
              <a:buNone/>
            </a:pPr>
            <a:r>
              <a:rPr lang="en-US" sz="2880" b="1" dirty="0">
                <a:solidFill>
                  <a:srgbClr val="374D87"/>
                </a:solidFill>
                <a:latin typeface="Arial" panose="020B0604020202020204" pitchFamily="34" charset="0"/>
                <a:ea typeface="汉仪旗黑-55简" panose="00020600040101010101" charset="-122"/>
                <a:cs typeface="微软雅黑" panose="020B0503020204020204" pitchFamily="34" charset="-120"/>
              </a:rPr>
              <a:t>2</a:t>
            </a:r>
            <a:endParaRPr lang="en-US" altLang="zh-CN" sz="2880" b="1" dirty="0">
              <a:solidFill>
                <a:srgbClr val="374D87"/>
              </a:solidFill>
              <a:latin typeface="Arial" panose="020B0604020202020204" pitchFamily="34" charset="0"/>
              <a:ea typeface="汉仪旗黑-55简" panose="00020600040101010101" charset="-122"/>
              <a:cs typeface="微软雅黑" panose="020B0503020204020204" pitchFamily="34" charset="-120"/>
            </a:endParaRPr>
          </a:p>
        </p:txBody>
      </p:sp>
      <p:sp>
        <p:nvSpPr>
          <p:cNvPr id="4" name="Text 1"/>
          <p:cNvSpPr/>
          <p:nvPr/>
        </p:nvSpPr>
        <p:spPr>
          <a:xfrm>
            <a:off x="2389151" y="1975030"/>
            <a:ext cx="6294179" cy="1240155"/>
          </a:xfrm>
          <a:prstGeom prst="rect">
            <a:avLst/>
          </a:prstGeom>
          <a:noFill/>
        </p:spPr>
        <p:txBody>
          <a:bodyPr wrap="square" lIns="95250" tIns="95250" rIns="95250" bIns="95250" rtlCol="0" anchor="t">
            <a:spAutoFit/>
          </a:bodyPr>
          <a:lstStyle/>
          <a:p>
            <a:pPr marL="0" indent="0">
              <a:lnSpc>
                <a:spcPct val="113000"/>
              </a:lnSpc>
              <a:spcBef>
                <a:spcPts val="375"/>
              </a:spcBef>
              <a:buNone/>
            </a:pPr>
            <a:r>
              <a:rPr lang="zh-CN" altLang="en-US" sz="2880" b="1" dirty="0">
                <a:solidFill>
                  <a:srgbClr val="374D87"/>
                </a:solidFill>
                <a:latin typeface="Arial" panose="020B0604020202020204" pitchFamily="34" charset="0"/>
                <a:ea typeface="微软雅黑" panose="020B0503020204020204" pitchFamily="34" charset="-122"/>
                <a:cs typeface="微软雅黑" panose="020B0503020204020204" pitchFamily="34" charset="-120"/>
              </a:rPr>
              <a:t>分类模型</a:t>
            </a:r>
            <a:endParaRPr lang="en-US" sz="2880" dirty="0">
              <a:latin typeface="Arial" panose="020B0604020202020204" pitchFamily="34" charset="0"/>
            </a:endParaRPr>
          </a:p>
          <a:p>
            <a:pPr marL="0" indent="0">
              <a:lnSpc>
                <a:spcPct val="113000"/>
              </a:lnSpc>
              <a:spcBef>
                <a:spcPts val="375"/>
              </a:spcBef>
              <a:buNone/>
            </a:pPr>
            <a:endParaRPr lang="zh-CN" altLang="en-US" sz="2880" b="1" dirty="0">
              <a:solidFill>
                <a:srgbClr val="374D87"/>
              </a:solidFill>
              <a:latin typeface="Arial" panose="020B0604020202020204" pitchFamily="34" charset="0"/>
              <a:ea typeface="微软雅黑" panose="020B0503020204020204" pitchFamily="34" charset="-122"/>
              <a:cs typeface="微软雅黑" panose="020B0503020204020204" pitchFamily="34" charset="-120"/>
            </a:endParaRPr>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grpSp>
        <p:nvGrpSpPr>
          <p:cNvPr id="6" name="组合 5"/>
          <p:cNvGrpSpPr/>
          <p:nvPr/>
        </p:nvGrpSpPr>
        <p:grpSpPr>
          <a:xfrm>
            <a:off x="458820" y="258462"/>
            <a:ext cx="391287" cy="204749"/>
            <a:chOff x="2789646" y="-737419"/>
            <a:chExt cx="926165" cy="484632"/>
          </a:xfrm>
        </p:grpSpPr>
        <p:sp>
          <p:nvSpPr>
            <p:cNvPr id="7" name="燕尾形 6"/>
            <p:cNvSpPr/>
            <p:nvPr/>
          </p:nvSpPr>
          <p:spPr>
            <a:xfrm>
              <a:off x="2789646" y="-737419"/>
              <a:ext cx="484632" cy="484632"/>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solidFill>
                  <a:schemeClr val="tx1"/>
                </a:solidFill>
                <a:latin typeface="汉仪雅酷黑 75W" panose="020B0804020202020204" charset="-122"/>
                <a:ea typeface="汉仪雅酷黑 75W" panose="020B0804020202020204" charset="-122"/>
              </a:endParaRPr>
            </a:p>
          </p:txBody>
        </p:sp>
        <p:sp>
          <p:nvSpPr>
            <p:cNvPr id="8" name="燕尾形 7"/>
            <p:cNvSpPr/>
            <p:nvPr/>
          </p:nvSpPr>
          <p:spPr>
            <a:xfrm>
              <a:off x="3231179" y="-737419"/>
              <a:ext cx="484632" cy="484632"/>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solidFill>
                  <a:schemeClr val="tx1"/>
                </a:solidFill>
                <a:latin typeface="汉仪雅酷黑 75W" panose="020B0804020202020204" charset="-122"/>
                <a:ea typeface="汉仪雅酷黑 75W" panose="020B0804020202020204" charset="-122"/>
              </a:endParaRPr>
            </a:p>
          </p:txBody>
        </p:sp>
      </p:grpSp>
      <p:sp>
        <p:nvSpPr>
          <p:cNvPr id="14" name="矩形 13"/>
          <p:cNvSpPr/>
          <p:nvPr/>
        </p:nvSpPr>
        <p:spPr>
          <a:xfrm>
            <a:off x="0" y="595649"/>
            <a:ext cx="9144000" cy="3428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latin typeface="汉仪雅酷黑 75W" panose="020B0804020202020204" charset="-122"/>
              <a:ea typeface="汉仪雅酷黑 75W" panose="020B0804020202020204" charset="-122"/>
            </a:endParaRPr>
          </a:p>
        </p:txBody>
      </p:sp>
      <p:sp>
        <p:nvSpPr>
          <p:cNvPr id="10" name="文本框 9"/>
          <p:cNvSpPr txBox="1"/>
          <p:nvPr/>
        </p:nvSpPr>
        <p:spPr>
          <a:xfrm>
            <a:off x="977975" y="211910"/>
            <a:ext cx="1442203" cy="299085"/>
          </a:xfrm>
          <a:prstGeom prst="rect">
            <a:avLst/>
          </a:prstGeom>
          <a:noFill/>
        </p:spPr>
        <p:txBody>
          <a:bodyPr wrap="square" rtlCol="0">
            <a:spAutoFit/>
          </a:bodyPr>
          <a:p>
            <a:r>
              <a:rPr lang="zh-CN" altLang="en-US" sz="1350" b="1" dirty="0">
                <a:latin typeface="微软雅黑" panose="020B0503020204020204" pitchFamily="34" charset="-122"/>
                <a:ea typeface="微软雅黑" panose="020B0503020204020204" pitchFamily="34" charset="-122"/>
              </a:rPr>
              <a:t>项目背景</a:t>
            </a:r>
            <a:endParaRPr lang="zh-CN" altLang="en-US" sz="1350" b="1" dirty="0">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2"/>
          <a:stretch>
            <a:fillRect/>
          </a:stretch>
        </p:blipFill>
        <p:spPr>
          <a:xfrm>
            <a:off x="1269683" y="863918"/>
            <a:ext cx="5385911" cy="1115854"/>
          </a:xfrm>
          <a:prstGeom prst="rect">
            <a:avLst/>
          </a:prstGeom>
        </p:spPr>
      </p:pic>
      <p:pic>
        <p:nvPicPr>
          <p:cNvPr id="5" name="图片 4"/>
          <p:cNvPicPr>
            <a:picLocks noChangeAspect="1"/>
          </p:cNvPicPr>
          <p:nvPr/>
        </p:nvPicPr>
        <p:blipFill>
          <a:blip r:embed="rId3"/>
          <a:stretch>
            <a:fillRect/>
          </a:stretch>
        </p:blipFill>
        <p:spPr>
          <a:xfrm>
            <a:off x="1269683" y="2172653"/>
            <a:ext cx="3735229" cy="2747486"/>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tags/tag1.xml><?xml version="1.0" encoding="utf-8"?>
<p:tagLst xmlns:p="http://schemas.openxmlformats.org/presentationml/2006/main">
  <p:tag name="KSO_WM_DIAGRAM_VIRTUALLY_FRAME" val="{&quot;height&quot;:197.42401574803148,&quot;left&quot;:104.69811023622046,&quot;top&quot;:170.83377952755905,&quot;width&quot;:301.8448031496063}"/>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l_h_i"/>
  <p:tag name="KSO_WM_UNIT_INDEX" val="1_3_1"/>
  <p:tag name="KSO_WM_UNIT_ID" val="diagram20233203_3*l_h_i*1_3_1"/>
  <p:tag name="KSO_WM_TEMPLATE_CATEGORY" val="diagram"/>
  <p:tag name="KSO_WM_TEMPLATE_INDEX" val="20233203"/>
  <p:tag name="KSO_WM_UNIT_LAYERLEVEL" val="1_1_1"/>
  <p:tag name="KSO_WM_TAG_VERSION" val="3.0"/>
  <p:tag name="KSO_WM_DIAGRAM_VERSION" val="3"/>
  <p:tag name="KSO_WM_DIAGRAM_COLOR_TRICK" val="1"/>
  <p:tag name="KSO_WM_DIAGRAM_COLOR_TEXT_CAN_REMOVE" val="n"/>
  <p:tag name="KSO_WM_DIAGRAM_GROUP_CODE" val="l1-1"/>
  <p:tag name="KSO_WM_DIAGRAM_MAX_ITEMCNT" val="4"/>
  <p:tag name="KSO_WM_DIAGRAM_MIN_ITEMCNT" val="2"/>
  <p:tag name="KSO_WM_DIAGRAM_VIRTUALLY_FRAME" val="{&quot;height&quot;:406.6563188976378,&quot;left&quot;:46.62200787401575,&quot;top&quot;:93.61872047244094,&quot;width&quot;:853.4657025579015}"/>
  <p:tag name="KSO_WM_DIAGRAM_COLOR_MATCH_VALUE" val="{&quot;shape&quot;:{&quot;fill&quot;:{&quot;solid&quot;:{&quot;brightness&quot;:0,&quot;colorType&quot;:1,&quot;foreColorIndex&quot;:5,&quot;transparency&quot;:0.20000000298023224},&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5"/>
  <p:tag name="KSO_WM_UNIT_FILL_FORE_SCHEMECOLOR_INDEX_BRIGHTNESS" val="0"/>
  <p:tag name="KSO_WM_UNIT_TEXT_FILL_FORE_SCHEMECOLOR_INDEX" val="2"/>
  <p:tag name="KSO_WM_UNIT_TEXT_FILL_TYPE" val="1"/>
  <p:tag name="KSO_WM_UNIT_USESOURCEFORMAT_APPLY" val="1"/>
</p:tagLst>
</file>

<file path=ppt/tags/tag100.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0315_5*l_h_i*1_3_3"/>
  <p:tag name="KSO_WM_TEMPLATE_CATEGORY" val="diagram"/>
  <p:tag name="KSO_WM_TEMPLATE_INDEX" val="20230315"/>
  <p:tag name="KSO_WM_UNIT_LAYERLEVEL" val="1_1_1"/>
  <p:tag name="KSO_WM_TAG_VERSION" val="3.0"/>
  <p:tag name="KSO_WM_DIAGRAM_VERSION" val="3"/>
  <p:tag name="KSO_WM_DIAGRAM_COLOR_TRICK" val="2"/>
  <p:tag name="KSO_WM_DIAGRAM_COLOR_TEXT_CAN_REMOVE" val="n"/>
  <p:tag name="KSO_WM_DIAGRAM_GROUP_CODE" val="l1-1"/>
  <p:tag name="KSO_WM_UNIT_TYPE" val="l_h_i"/>
  <p:tag name="KSO_WM_UNIT_INDEX" val="1_3_3"/>
  <p:tag name="KSO_WM_DIAGRAM_MAX_ITEMCNT" val="6"/>
  <p:tag name="KSO_WM_DIAGRAM_MIN_ITEMCNT" val="2"/>
  <p:tag name="KSO_WM_DIAGRAM_VIRTUALLY_FRAME" val="{&quot;height&quot;:414.8125030517578,&quot;left&quot;:66.75005157711003,&quot;top&quot;:76.0875,&quot;width&quot;:817.3499755859375}"/>
  <p:tag name="KSO_WM_DIAGRAM_COLOR_MATCH_VALUE" val="{&quot;shape&quot;:{&quot;fill&quot;:{&quot;solid&quot;:{&quot;brightness&quot;:0.800000011920929,&quot;colorType&quot;:1,&quot;foreColorIndex&quot;:5,&quot;transparency&quot;:0.6000000238418579},&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5"/>
  <p:tag name="KSO_WM_UNIT_FILL_FORE_SCHEMECOLOR_INDEX_BRIGHTNESS" val="0.8"/>
  <p:tag name="KSO_WM_DIAGRAM_USE_COLOR_VALUE" val="{&quot;color_scheme&quot;:1,&quot;color_type&quot;:1,&quot;theme_color_indexes&quot;:[5,6,5,6,5,6]}"/>
</p:tagLst>
</file>

<file path=ppt/tags/tag101.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3_1"/>
  <p:tag name="KSO_WM_UNIT_ID" val="diagram20230315_5*l_h_f*1_3_1"/>
  <p:tag name="KSO_WM_TEMPLATE_CATEGORY" val="diagram"/>
  <p:tag name="KSO_WM_TEMPLATE_INDEX" val="20230315"/>
  <p:tag name="KSO_WM_UNIT_LAYERLEVEL" val="1_1_1"/>
  <p:tag name="KSO_WM_TAG_VERSION" val="3.0"/>
  <p:tag name="KSO_WM_BEAUTIFY_FLAG" val="#wm#"/>
  <p:tag name="KSO_WM_DIAGRAM_VERSION" val="3"/>
  <p:tag name="KSO_WM_DIAGRAM_COLOR_TRICK" val="2"/>
  <p:tag name="KSO_WM_DIAGRAM_COLOR_TEXT_CAN_REMOVE" val="n"/>
  <p:tag name="KSO_WM_DIAGRAM_GROUP_CODE" val="l1-1"/>
  <p:tag name="KSO_WM_DIAGRAM_MAX_ITEMCNT" val="6"/>
  <p:tag name="KSO_WM_DIAGRAM_MIN_ITEMCNT" val="2"/>
  <p:tag name="KSO_WM_DIAGRAM_VIRTUALLY_FRAME" val="{&quot;height&quot;:414.8125030517578,&quot;left&quot;:66.75005157711003,&quot;top&quot;:76.0875,&quot;width&quot;:817.34997558593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3499999940395355,&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点击此处添加正文，文字是您思想的提炼，为了最终演示发布的良好效果"/>
  <p:tag name="KSO_WM_UNIT_TEXT_FILL_FORE_SCHEMECOLOR_INDEX" val="1"/>
  <p:tag name="KSO_WM_UNIT_TEXT_FILL_TYPE" val="1"/>
  <p:tag name="KSO_WM_UNIT_TEXT_TYPE" val="1"/>
  <p:tag name="KSO_WM_DIAGRAM_USE_COLOR_VALUE" val="{&quot;color_scheme&quot;:1,&quot;color_type&quot;:1,&quot;theme_color_indexes&quot;:[5,6,5,6,5,6]}"/>
</p:tagLst>
</file>

<file path=ppt/tags/tag102.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3_1"/>
  <p:tag name="KSO_WM_UNIT_ID" val="diagram20230315_5*l_h_a*1_3_1"/>
  <p:tag name="KSO_WM_TEMPLATE_CATEGORY" val="diagram"/>
  <p:tag name="KSO_WM_TEMPLATE_INDEX" val="20230315"/>
  <p:tag name="KSO_WM_UNIT_LAYERLEVEL" val="1_1_1"/>
  <p:tag name="KSO_WM_TAG_VERSION" val="3.0"/>
  <p:tag name="KSO_WM_BEAUTIFY_FLAG" val="#wm#"/>
  <p:tag name="KSO_WM_DIAGRAM_VERSION" val="3"/>
  <p:tag name="KSO_WM_DIAGRAM_COLOR_TRICK" val="2"/>
  <p:tag name="KSO_WM_DIAGRAM_COLOR_TEXT_CAN_REMOVE" val="n"/>
  <p:tag name="KSO_WM_DIAGRAM_GROUP_CODE" val="l1-1"/>
  <p:tag name="KSO_WM_DIAGRAM_MAX_ITEMCNT" val="6"/>
  <p:tag name="KSO_WM_DIAGRAM_MIN_ITEMCNT" val="2"/>
  <p:tag name="KSO_WM_DIAGRAM_VIRTUALLY_FRAME" val="{&quot;height&quot;:414.8125030517578,&quot;left&quot;:66.75005157711003,&quot;top&quot;:76.0875,&quot;width&quot;:817.34997558593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添加小标题"/>
  <p:tag name="KSO_WM_UNIT_TEXT_FILL_FORE_SCHEMECOLOR_INDEX" val="1"/>
  <p:tag name="KSO_WM_UNIT_TEXT_FILL_TYPE" val="1"/>
  <p:tag name="KSO_WM_UNIT_TEXT_TYPE" val="1"/>
  <p:tag name="KSO_WM_DIAGRAM_USE_COLOR_VALUE" val="{&quot;color_scheme&quot;:1,&quot;color_type&quot;:1,&quot;theme_color_indexes&quot;:[5,6,5,6,5,6]}"/>
</p:tagLst>
</file>

<file path=ppt/tags/tag103.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0315_5*l_h_i*1_3_1"/>
  <p:tag name="KSO_WM_TEMPLATE_CATEGORY" val="diagram"/>
  <p:tag name="KSO_WM_TEMPLATE_INDEX" val="20230315"/>
  <p:tag name="KSO_WM_UNIT_LAYERLEVEL" val="1_1_1"/>
  <p:tag name="KSO_WM_TAG_VERSION" val="3.0"/>
  <p:tag name="KSO_WM_DIAGRAM_VERSION" val="3"/>
  <p:tag name="KSO_WM_DIAGRAM_COLOR_TRICK" val="2"/>
  <p:tag name="KSO_WM_DIAGRAM_COLOR_TEXT_CAN_REMOVE" val="n"/>
  <p:tag name="KSO_WM_DIAGRAM_GROUP_CODE" val="l1-1"/>
  <p:tag name="KSO_WM_UNIT_SUBTYPE" val="d"/>
  <p:tag name="KSO_WM_UNIT_TYPE" val="l_h_i"/>
  <p:tag name="KSO_WM_UNIT_INDEX" val="1_3_1"/>
  <p:tag name="KSO_WM_DIAGRAM_MAX_ITEMCNT" val="6"/>
  <p:tag name="KSO_WM_DIAGRAM_MIN_ITEMCNT" val="2"/>
  <p:tag name="KSO_WM_DIAGRAM_VIRTUALLY_FRAME" val="{&quot;height&quot;:414.8125030517578,&quot;left&quot;:66.75005157711003,&quot;top&quot;:76.0875,&quot;width&quot;:817.3499755859375}"/>
  <p:tag name="KSO_WM_DIAGRAM_COLOR_MATCH_VALUE" val="{&quot;shape&quot;:{&quot;fill&quot;:{&quot;gradient&quot;:[{&quot;brightness&quot;:0.4000000059604645,&quot;colorType&quot;:1,&quot;foreColorIndex&quot;:5,&quot;pos&quot;:0,&quot;transparency&quot;:0},{&quot;brightness&quot;:0,&quot;colorType&quot;:1,&quot;foreColorIndex&quot;:5,&quot;pos&quot;:1,&quot;transparency&quot;:0},{&quot;brightness&quot;:0,&quot;colorType&quot;:1,&quot;foreColorIndex&quot;:5,&quot;pos&quot;:0.5,&quot;transparency&quot;:0}],&quot;type&quot;:3},&quot;glow&quot;:{&quot;colorType&quot;:0},&quot;line&quot;:{&quot;solidLine&quot;:{&quot;brightness&quot;:0,&quot;colorType&quot;:1,&quot;foreColorIndex&quot;:5,&quot;transparency&quot;:0},&quot;type&quot;:1},&quot;shadow&quot;:{&quot;brightness&quot;:0,&quot;colorType&quot;:1,&quot;foreColorIndex&quot;:5,&quot;transparency&quot;:0.75},&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UNIT_LINE_FORE_SCHEMECOLOR_INDEX" val="5"/>
  <p:tag name="KSO_WM_DIAGRAM_USE_COLOR_VALUE" val="{&quot;color_scheme&quot;:1,&quot;color_type&quot;:1,&quot;theme_color_indexes&quot;:[5,6,5,6,5,6]}"/>
</p:tagLst>
</file>

<file path=ppt/tags/tag104.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0315_5*l_h_i*1_3_2"/>
  <p:tag name="KSO_WM_TEMPLATE_CATEGORY" val="diagram"/>
  <p:tag name="KSO_WM_TEMPLATE_INDEX" val="20230315"/>
  <p:tag name="KSO_WM_UNIT_LAYERLEVEL" val="1_1_1"/>
  <p:tag name="KSO_WM_TAG_VERSION" val="3.0"/>
  <p:tag name="KSO_WM_DIAGRAM_VERSION" val="3"/>
  <p:tag name="KSO_WM_DIAGRAM_COLOR_TRICK" val="2"/>
  <p:tag name="KSO_WM_DIAGRAM_COLOR_TEXT_CAN_REMOVE" val="n"/>
  <p:tag name="KSO_WM_DIAGRAM_GROUP_CODE" val="l1-1"/>
  <p:tag name="KSO_WM_UNIT_TYPE" val="l_h_i"/>
  <p:tag name="KSO_WM_UNIT_INDEX" val="1_3_2"/>
  <p:tag name="KSO_WM_DIAGRAM_MAX_ITEMCNT" val="6"/>
  <p:tag name="KSO_WM_DIAGRAM_MIN_ITEMCNT" val="2"/>
  <p:tag name="KSO_WM_DIAGRAM_VIRTUALLY_FRAME" val="{&quot;height&quot;:414.8125030517578,&quot;left&quot;:66.75005157711003,&quot;top&quot;:76.0875,&quot;width&quot;:817.3499755859375}"/>
  <p:tag name="KSO_WM_DIAGRAM_COLOR_MATCH_VALUE" val="{&quot;shape&quot;:{&quot;fill&quot;:{&quot;gradient&quot;:[{&quot;brightness&quot;:0,&quot;colorType&quot;:1,&quot;foreColorIndex&quot;:5,&quot;pos&quot;:0,&quot;transparency&quot;:0},{&quot;brightness&quot;:-0.25,&quot;colorType&quot;:1,&quot;foreColorIndex&quot;:5,&quot;pos&quot;:0.8500000238418579,&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DIAGRAM_USE_COLOR_VALUE" val="{&quot;color_scheme&quot;:1,&quot;color_type&quot;:1,&quot;theme_color_indexes&quot;:[5,6,5,6,5,6]}"/>
</p:tagLst>
</file>

<file path=ppt/tags/tag105.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0315_5*l_h_i*1_4_3"/>
  <p:tag name="KSO_WM_TEMPLATE_CATEGORY" val="diagram"/>
  <p:tag name="KSO_WM_TEMPLATE_INDEX" val="20230315"/>
  <p:tag name="KSO_WM_UNIT_LAYERLEVEL" val="1_1_1"/>
  <p:tag name="KSO_WM_TAG_VERSION" val="3.0"/>
  <p:tag name="KSO_WM_DIAGRAM_VERSION" val="3"/>
  <p:tag name="KSO_WM_DIAGRAM_COLOR_TRICK" val="2"/>
  <p:tag name="KSO_WM_DIAGRAM_COLOR_TEXT_CAN_REMOVE" val="n"/>
  <p:tag name="KSO_WM_DIAGRAM_GROUP_CODE" val="l1-1"/>
  <p:tag name="KSO_WM_UNIT_TYPE" val="l_h_i"/>
  <p:tag name="KSO_WM_UNIT_INDEX" val="1_4_3"/>
  <p:tag name="KSO_WM_DIAGRAM_MAX_ITEMCNT" val="6"/>
  <p:tag name="KSO_WM_DIAGRAM_MIN_ITEMCNT" val="2"/>
  <p:tag name="KSO_WM_DIAGRAM_VIRTUALLY_FRAME" val="{&quot;height&quot;:414.8125030517578,&quot;left&quot;:66.75005157711003,&quot;top&quot;:76.0875,&quot;width&quot;:817.3499755859375}"/>
  <p:tag name="KSO_WM_DIAGRAM_COLOR_MATCH_VALUE" val="{&quot;shape&quot;:{&quot;fill&quot;:{&quot;solid&quot;:{&quot;brightness&quot;:0.800000011920929,&quot;colorType&quot;:1,&quot;foreColorIndex&quot;:8,&quot;transparency&quot;:0.6000000238418579},&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8"/>
  <p:tag name="KSO_WM_UNIT_FILL_FORE_SCHEMECOLOR_INDEX_BRIGHTNESS" val="0.8"/>
  <p:tag name="KSO_WM_DIAGRAM_USE_COLOR_VALUE" val="{&quot;color_scheme&quot;:1,&quot;color_type&quot;:1,&quot;theme_color_indexes&quot;:[5,6,5,6,5,6]}"/>
</p:tagLst>
</file>

<file path=ppt/tags/tag106.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4_1"/>
  <p:tag name="KSO_WM_UNIT_ID" val="diagram20230315_5*l_h_f*1_4_1"/>
  <p:tag name="KSO_WM_TEMPLATE_CATEGORY" val="diagram"/>
  <p:tag name="KSO_WM_TEMPLATE_INDEX" val="20230315"/>
  <p:tag name="KSO_WM_UNIT_LAYERLEVEL" val="1_1_1"/>
  <p:tag name="KSO_WM_TAG_VERSION" val="3.0"/>
  <p:tag name="KSO_WM_BEAUTIFY_FLAG" val="#wm#"/>
  <p:tag name="KSO_WM_DIAGRAM_VERSION" val="3"/>
  <p:tag name="KSO_WM_DIAGRAM_COLOR_TRICK" val="2"/>
  <p:tag name="KSO_WM_DIAGRAM_COLOR_TEXT_CAN_REMOVE" val="n"/>
  <p:tag name="KSO_WM_DIAGRAM_GROUP_CODE" val="l1-1"/>
  <p:tag name="KSO_WM_DIAGRAM_MAX_ITEMCNT" val="6"/>
  <p:tag name="KSO_WM_DIAGRAM_MIN_ITEMCNT" val="2"/>
  <p:tag name="KSO_WM_DIAGRAM_VIRTUALLY_FRAME" val="{&quot;height&quot;:414.8125030517578,&quot;left&quot;:66.75005157711003,&quot;top&quot;:76.0875,&quot;width&quot;:817.34997558593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3499999940395355,&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点击此处添加正文，文字是您思想的提炼,为了最终演示发布的良好效果"/>
  <p:tag name="KSO_WM_UNIT_TEXT_FILL_FORE_SCHEMECOLOR_INDEX" val="1"/>
  <p:tag name="KSO_WM_UNIT_TEXT_FILL_TYPE" val="1"/>
  <p:tag name="KSO_WM_UNIT_TEXT_TYPE" val="1"/>
  <p:tag name="KSO_WM_DIAGRAM_USE_COLOR_VALUE" val="{&quot;color_scheme&quot;:1,&quot;color_type&quot;:1,&quot;theme_color_indexes&quot;:[5,6,5,6,5,6]}"/>
</p:tagLst>
</file>

<file path=ppt/tags/tag107.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4_1"/>
  <p:tag name="KSO_WM_UNIT_ID" val="diagram20230315_5*l_h_a*1_4_1"/>
  <p:tag name="KSO_WM_TEMPLATE_CATEGORY" val="diagram"/>
  <p:tag name="KSO_WM_TEMPLATE_INDEX" val="20230315"/>
  <p:tag name="KSO_WM_UNIT_LAYERLEVEL" val="1_1_1"/>
  <p:tag name="KSO_WM_TAG_VERSION" val="3.0"/>
  <p:tag name="KSO_WM_BEAUTIFY_FLAG" val="#wm#"/>
  <p:tag name="KSO_WM_DIAGRAM_VERSION" val="3"/>
  <p:tag name="KSO_WM_DIAGRAM_COLOR_TRICK" val="2"/>
  <p:tag name="KSO_WM_DIAGRAM_COLOR_TEXT_CAN_REMOVE" val="n"/>
  <p:tag name="KSO_WM_DIAGRAM_GROUP_CODE" val="l1-1"/>
  <p:tag name="KSO_WM_DIAGRAM_MAX_ITEMCNT" val="6"/>
  <p:tag name="KSO_WM_DIAGRAM_MIN_ITEMCNT" val="2"/>
  <p:tag name="KSO_WM_DIAGRAM_VIRTUALLY_FRAME" val="{&quot;height&quot;:414.8125030517578,&quot;left&quot;:66.75005157711003,&quot;top&quot;:76.0875,&quot;width&quot;:817.34997558593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8,&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添加小标题"/>
  <p:tag name="KSO_WM_UNIT_TEXT_FILL_FORE_SCHEMECOLOR_INDEX" val="1"/>
  <p:tag name="KSO_WM_UNIT_TEXT_FILL_TYPE" val="1"/>
  <p:tag name="KSO_WM_UNIT_TEXT_TYPE" val="1"/>
  <p:tag name="KSO_WM_DIAGRAM_USE_COLOR_VALUE" val="{&quot;color_scheme&quot;:1,&quot;color_type&quot;:1,&quot;theme_color_indexes&quot;:[5,6,5,6,5,6]}"/>
</p:tagLst>
</file>

<file path=ppt/tags/tag108.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0315_5*l_h_i*1_4_1"/>
  <p:tag name="KSO_WM_TEMPLATE_CATEGORY" val="diagram"/>
  <p:tag name="KSO_WM_TEMPLATE_INDEX" val="20230315"/>
  <p:tag name="KSO_WM_UNIT_LAYERLEVEL" val="1_1_1"/>
  <p:tag name="KSO_WM_TAG_VERSION" val="3.0"/>
  <p:tag name="KSO_WM_DIAGRAM_VERSION" val="3"/>
  <p:tag name="KSO_WM_DIAGRAM_COLOR_TRICK" val="2"/>
  <p:tag name="KSO_WM_DIAGRAM_COLOR_TEXT_CAN_REMOVE" val="n"/>
  <p:tag name="KSO_WM_DIAGRAM_GROUP_CODE" val="l1-1"/>
  <p:tag name="KSO_WM_UNIT_SUBTYPE" val="d"/>
  <p:tag name="KSO_WM_UNIT_TYPE" val="l_h_i"/>
  <p:tag name="KSO_WM_UNIT_INDEX" val="1_4_1"/>
  <p:tag name="KSO_WM_DIAGRAM_MAX_ITEMCNT" val="6"/>
  <p:tag name="KSO_WM_DIAGRAM_MIN_ITEMCNT" val="2"/>
  <p:tag name="KSO_WM_DIAGRAM_VIRTUALLY_FRAME" val="{&quot;height&quot;:414.8125030517578,&quot;left&quot;:66.75005157711003,&quot;top&quot;:76.0875,&quot;width&quot;:817.3499755859375}"/>
  <p:tag name="KSO_WM_DIAGRAM_COLOR_MATCH_VALUE" val="{&quot;shape&quot;:{&quot;fill&quot;:{&quot;gradient&quot;:[{&quot;brightness&quot;:0.4000000059604645,&quot;colorType&quot;:1,&quot;foreColorIndex&quot;:8,&quot;pos&quot;:0,&quot;transparency&quot;:0},{&quot;brightness&quot;:0,&quot;colorType&quot;:1,&quot;foreColorIndex&quot;:8,&quot;pos&quot;:1,&quot;transparency&quot;:0}],&quot;type&quot;:3},&quot;glow&quot;:{&quot;colorType&quot;:0},&quot;line&quot;:{&quot;solidLine&quot;:{&quot;brightness&quot;:0,&quot;colorType&quot;:1,&quot;foreColorIndex&quot;:8,&quot;transparency&quot;:0},&quot;type&quot;:1},&quot;shadow&quot;:{&quot;brightness&quot;:0,&quot;colorType&quot;:1,&quot;foreColorIndex&quot;:8,&quot;transparency&quot;:0.75},&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UNIT_LINE_FORE_SCHEMECOLOR_INDEX" val="8"/>
  <p:tag name="KSO_WM_DIAGRAM_USE_COLOR_VALUE" val="{&quot;color_scheme&quot;:1,&quot;color_type&quot;:1,&quot;theme_color_indexes&quot;:[5,6,5,6,5,6]}"/>
</p:tagLst>
</file>

<file path=ppt/tags/tag109.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0315_5*l_h_i*1_4_2"/>
  <p:tag name="KSO_WM_TEMPLATE_CATEGORY" val="diagram"/>
  <p:tag name="KSO_WM_TEMPLATE_INDEX" val="20230315"/>
  <p:tag name="KSO_WM_UNIT_LAYERLEVEL" val="1_1_1"/>
  <p:tag name="KSO_WM_TAG_VERSION" val="3.0"/>
  <p:tag name="KSO_WM_DIAGRAM_VERSION" val="3"/>
  <p:tag name="KSO_WM_DIAGRAM_COLOR_TRICK" val="2"/>
  <p:tag name="KSO_WM_DIAGRAM_COLOR_TEXT_CAN_REMOVE" val="n"/>
  <p:tag name="KSO_WM_DIAGRAM_GROUP_CODE" val="l1-1"/>
  <p:tag name="KSO_WM_UNIT_TYPE" val="l_h_i"/>
  <p:tag name="KSO_WM_UNIT_INDEX" val="1_4_2"/>
  <p:tag name="KSO_WM_DIAGRAM_MAX_ITEMCNT" val="6"/>
  <p:tag name="KSO_WM_DIAGRAM_MIN_ITEMCNT" val="2"/>
  <p:tag name="KSO_WM_DIAGRAM_VIRTUALLY_FRAME" val="{&quot;height&quot;:414.8125030517578,&quot;left&quot;:66.75005157711003,&quot;top&quot;:76.0875,&quot;width&quot;:817.3499755859375}"/>
  <p:tag name="KSO_WM_DIAGRAM_COLOR_MATCH_VALUE" val="{&quot;shape&quot;:{&quot;fill&quot;:{&quot;gradient&quot;:[{&quot;brightness&quot;:0,&quot;colorType&quot;:1,&quot;foreColorIndex&quot;:8,&quot;pos&quot;:0,&quot;transparency&quot;:0},{&quot;brightness&quot;:-0.25,&quot;colorType&quot;:1,&quot;foreColorIndex&quot;:8,&quot;pos&quot;:0.8500000238418579,&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DIAGRAM_USE_COLOR_VALUE" val="{&quot;color_scheme&quot;:1,&quot;color_type&quot;:1,&quot;theme_color_indexes&quot;:[5,6,5,6,5,6]}"/>
</p:tagLst>
</file>

<file path=ppt/tags/tag11.xml><?xml version="1.0" encoding="utf-8"?>
<p:tagLst xmlns:p="http://schemas.openxmlformats.org/presentationml/2006/main">
  <p:tag name="KSO_WM_UNIT_VALUE" val="140"/>
  <p:tag name="KSO_WM_UNIT_HIGHLIGHT" val="0"/>
  <p:tag name="KSO_WM_UNIT_COMPATIBLE" val="0"/>
  <p:tag name="KSO_WM_UNIT_DIAGRAM_ISNUMVISUAL" val="0"/>
  <p:tag name="KSO_WM_UNIT_DIAGRAM_ISREFERUNIT" val="0"/>
  <p:tag name="KSO_WM_UNIT_TYPE" val="l_h_f"/>
  <p:tag name="KSO_WM_UNIT_INDEX" val="1_2_1"/>
  <p:tag name="KSO_WM_UNIT_ID" val="diagram20233203_3*l_h_f*1_2_1"/>
  <p:tag name="KSO_WM_TEMPLATE_CATEGORY" val="diagram"/>
  <p:tag name="KSO_WM_TEMPLATE_INDEX" val="20233203"/>
  <p:tag name="KSO_WM_UNIT_LAYERLEVEL" val="1_1_1"/>
  <p:tag name="KSO_WM_TAG_VERSION" val="3.0"/>
  <p:tag name="KSO_WM_DIAGRAM_VERSION" val="3"/>
  <p:tag name="KSO_WM_DIAGRAM_COLOR_TRICK" val="1"/>
  <p:tag name="KSO_WM_DIAGRAM_COLOR_TEXT_CAN_REMOVE" val="n"/>
  <p:tag name="KSO_WM_UNIT_SUBTYPE" val="a"/>
  <p:tag name="KSO_WM_UNIT_NOCLEAR" val="0"/>
  <p:tag name="KSO_WM_DIAGRAM_GROUP_CODE" val="l1-1"/>
  <p:tag name="KSO_WM_DIAGRAM_MAX_ITEMCNT" val="4"/>
  <p:tag name="KSO_WM_DIAGRAM_MIN_ITEMCNT" val="2"/>
  <p:tag name="KSO_WM_DIAGRAM_VIRTUALLY_FRAME" val="{&quot;height&quot;:406.6563188976378,&quot;left&quot;:46.62200787401575,&quot;top&quot;:93.61872047244094,&quot;width&quot;:853.465702557901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请单击此处添加正文内容，文字是您思想的提炼，请言简意赅的阐述您的观点。单击此处添加正文，文字是您思想的提炼。单击此处添加正文，文字是您思想的提炼，请言简意赅的阐述您的观点。单击此处添加正文，文字是您思想的提炼。单击此处添加正文，文字是您思想的提炼，请言简意赅的阐述您的观点"/>
  <p:tag name="KSO_WM_UNIT_TEXT_FILL_FORE_SCHEMECOLOR_INDEX" val="1"/>
  <p:tag name="KSO_WM_UNIT_TEXT_FILL_TYPE" val="1"/>
  <p:tag name="KSO_WM_UNIT_TEXT_TYPE" val="1"/>
  <p:tag name="KSO_WM_UNIT_USESOURCEFORMAT_APPLY" val="1"/>
</p:tagLst>
</file>

<file path=ppt/tags/tag110.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0315_5*l_h_i*1_5_3"/>
  <p:tag name="KSO_WM_TEMPLATE_CATEGORY" val="diagram"/>
  <p:tag name="KSO_WM_TEMPLATE_INDEX" val="20230315"/>
  <p:tag name="KSO_WM_UNIT_LAYERLEVEL" val="1_1_1"/>
  <p:tag name="KSO_WM_TAG_VERSION" val="3.0"/>
  <p:tag name="KSO_WM_DIAGRAM_VERSION" val="3"/>
  <p:tag name="KSO_WM_DIAGRAM_COLOR_TRICK" val="2"/>
  <p:tag name="KSO_WM_DIAGRAM_COLOR_TEXT_CAN_REMOVE" val="n"/>
  <p:tag name="KSO_WM_DIAGRAM_GROUP_CODE" val="l1-1"/>
  <p:tag name="KSO_WM_UNIT_TYPE" val="l_h_i"/>
  <p:tag name="KSO_WM_UNIT_INDEX" val="1_5_3"/>
  <p:tag name="KSO_WM_DIAGRAM_MAX_ITEMCNT" val="6"/>
  <p:tag name="KSO_WM_DIAGRAM_MIN_ITEMCNT" val="2"/>
  <p:tag name="KSO_WM_DIAGRAM_VIRTUALLY_FRAME" val="{&quot;height&quot;:414.8125030517578,&quot;left&quot;:66.75005157711003,&quot;top&quot;:76.0875,&quot;width&quot;:817.3499755859375}"/>
  <p:tag name="KSO_WM_DIAGRAM_COLOR_MATCH_VALUE" val="{&quot;shape&quot;:{&quot;fill&quot;:{&quot;solid&quot;:{&quot;brightness&quot;:0.800000011920929,&quot;colorType&quot;:1,&quot;foreColorIndex&quot;:5,&quot;transparency&quot;:0.6000000238418579},&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5"/>
  <p:tag name="KSO_WM_UNIT_FILL_FORE_SCHEMECOLOR_INDEX_BRIGHTNESS" val="0.8"/>
  <p:tag name="KSO_WM_DIAGRAM_USE_COLOR_VALUE" val="{&quot;color_scheme&quot;:1,&quot;color_type&quot;:1,&quot;theme_color_indexes&quot;:[5,6,5,6,5,6]}"/>
</p:tagLst>
</file>

<file path=ppt/tags/tag111.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5_1"/>
  <p:tag name="KSO_WM_UNIT_ID" val="diagram20230315_5*l_h_f*1_5_1"/>
  <p:tag name="KSO_WM_TEMPLATE_CATEGORY" val="diagram"/>
  <p:tag name="KSO_WM_TEMPLATE_INDEX" val="20230315"/>
  <p:tag name="KSO_WM_UNIT_LAYERLEVEL" val="1_1_1"/>
  <p:tag name="KSO_WM_TAG_VERSION" val="3.0"/>
  <p:tag name="KSO_WM_BEAUTIFY_FLAG" val="#wm#"/>
  <p:tag name="KSO_WM_DIAGRAM_VERSION" val="3"/>
  <p:tag name="KSO_WM_DIAGRAM_COLOR_TRICK" val="2"/>
  <p:tag name="KSO_WM_DIAGRAM_COLOR_TEXT_CAN_REMOVE" val="n"/>
  <p:tag name="KSO_WM_DIAGRAM_GROUP_CODE" val="l1-1"/>
  <p:tag name="KSO_WM_DIAGRAM_MAX_ITEMCNT" val="6"/>
  <p:tag name="KSO_WM_DIAGRAM_MIN_ITEMCNT" val="2"/>
  <p:tag name="KSO_WM_DIAGRAM_VIRTUALLY_FRAME" val="{&quot;height&quot;:414.8125030517578,&quot;left&quot;:66.75005157711003,&quot;top&quot;:76.0875,&quot;width&quot;:817.34997558593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3499999940395355,&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点击此处添加正文，文字是您思想的提炼，为了最终演示发布的良好效果"/>
  <p:tag name="KSO_WM_UNIT_TEXT_FILL_FORE_SCHEMECOLOR_INDEX" val="1"/>
  <p:tag name="KSO_WM_UNIT_TEXT_FILL_TYPE" val="1"/>
  <p:tag name="KSO_WM_UNIT_TEXT_TYPE" val="1"/>
  <p:tag name="KSO_WM_DIAGRAM_USE_COLOR_VALUE" val="{&quot;color_scheme&quot;:1,&quot;color_type&quot;:1,&quot;theme_color_indexes&quot;:[5,6,5,6,5,6]}"/>
</p:tagLst>
</file>

<file path=ppt/tags/tag112.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5_1"/>
  <p:tag name="KSO_WM_UNIT_ID" val="diagram20230315_5*l_h_a*1_5_1"/>
  <p:tag name="KSO_WM_TEMPLATE_CATEGORY" val="diagram"/>
  <p:tag name="KSO_WM_TEMPLATE_INDEX" val="20230315"/>
  <p:tag name="KSO_WM_UNIT_LAYERLEVEL" val="1_1_1"/>
  <p:tag name="KSO_WM_TAG_VERSION" val="3.0"/>
  <p:tag name="KSO_WM_BEAUTIFY_FLAG" val="#wm#"/>
  <p:tag name="KSO_WM_DIAGRAM_VERSION" val="3"/>
  <p:tag name="KSO_WM_DIAGRAM_COLOR_TRICK" val="2"/>
  <p:tag name="KSO_WM_DIAGRAM_COLOR_TEXT_CAN_REMOVE" val="n"/>
  <p:tag name="KSO_WM_DIAGRAM_GROUP_CODE" val="l1-1"/>
  <p:tag name="KSO_WM_DIAGRAM_MAX_ITEMCNT" val="6"/>
  <p:tag name="KSO_WM_DIAGRAM_MIN_ITEMCNT" val="2"/>
  <p:tag name="KSO_WM_DIAGRAM_VIRTUALLY_FRAME" val="{&quot;height&quot;:414.8125030517578,&quot;left&quot;:66.75005157711003,&quot;top&quot;:76.0875,&quot;width&quot;:817.34997558593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添加小标题"/>
  <p:tag name="KSO_WM_UNIT_TEXT_FILL_FORE_SCHEMECOLOR_INDEX" val="1"/>
  <p:tag name="KSO_WM_UNIT_TEXT_FILL_TYPE" val="1"/>
  <p:tag name="KSO_WM_UNIT_TEXT_TYPE" val="1"/>
  <p:tag name="KSO_WM_DIAGRAM_USE_COLOR_VALUE" val="{&quot;color_scheme&quot;:1,&quot;color_type&quot;:1,&quot;theme_color_indexes&quot;:[5,6,5,6,5,6]}"/>
</p:tagLst>
</file>

<file path=ppt/tags/tag113.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0315_5*l_h_i*1_5_1"/>
  <p:tag name="KSO_WM_TEMPLATE_CATEGORY" val="diagram"/>
  <p:tag name="KSO_WM_TEMPLATE_INDEX" val="20230315"/>
  <p:tag name="KSO_WM_UNIT_LAYERLEVEL" val="1_1_1"/>
  <p:tag name="KSO_WM_TAG_VERSION" val="3.0"/>
  <p:tag name="KSO_WM_DIAGRAM_VERSION" val="3"/>
  <p:tag name="KSO_WM_DIAGRAM_COLOR_TRICK" val="2"/>
  <p:tag name="KSO_WM_DIAGRAM_COLOR_TEXT_CAN_REMOVE" val="n"/>
  <p:tag name="KSO_WM_DIAGRAM_GROUP_CODE" val="l1-1"/>
  <p:tag name="KSO_WM_UNIT_SUBTYPE" val="d"/>
  <p:tag name="KSO_WM_UNIT_TYPE" val="l_h_i"/>
  <p:tag name="KSO_WM_UNIT_INDEX" val="1_5_1"/>
  <p:tag name="KSO_WM_DIAGRAM_MAX_ITEMCNT" val="6"/>
  <p:tag name="KSO_WM_DIAGRAM_MIN_ITEMCNT" val="2"/>
  <p:tag name="KSO_WM_DIAGRAM_VIRTUALLY_FRAME" val="{&quot;height&quot;:414.8125030517578,&quot;left&quot;:66.75005157711003,&quot;top&quot;:76.0875,&quot;width&quot;:817.3499755859375}"/>
  <p:tag name="KSO_WM_DIAGRAM_COLOR_MATCH_VALUE" val="{&quot;shape&quot;:{&quot;fill&quot;:{&quot;gradient&quot;:[{&quot;brightness&quot;:0.4000000059604645,&quot;colorType&quot;:1,&quot;foreColorIndex&quot;:5,&quot;pos&quot;:0,&quot;transparency&quot;:0},{&quot;brightness&quot;:0,&quot;colorType&quot;:1,&quot;foreColorIndex&quot;:5,&quot;pos&quot;:1,&quot;transparency&quot;:0},{&quot;brightness&quot;:0,&quot;colorType&quot;:1,&quot;foreColorIndex&quot;:5,&quot;pos&quot;:0.5,&quot;transparency&quot;:0}],&quot;type&quot;:3},&quot;glow&quot;:{&quot;colorType&quot;:0},&quot;line&quot;:{&quot;solidLine&quot;:{&quot;brightness&quot;:0,&quot;colorType&quot;:1,&quot;foreColorIndex&quot;:5,&quot;transparency&quot;:0},&quot;type&quot;:1},&quot;shadow&quot;:{&quot;brightness&quot;:0,&quot;colorType&quot;:1,&quot;foreColorIndex&quot;:5,&quot;transparency&quot;:0.75},&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UNIT_LINE_FORE_SCHEMECOLOR_INDEX" val="5"/>
  <p:tag name="KSO_WM_DIAGRAM_USE_COLOR_VALUE" val="{&quot;color_scheme&quot;:1,&quot;color_type&quot;:1,&quot;theme_color_indexes&quot;:[5,6,5,6,5,6]}"/>
</p:tagLst>
</file>

<file path=ppt/tags/tag114.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0315_5*l_h_i*1_5_2"/>
  <p:tag name="KSO_WM_TEMPLATE_CATEGORY" val="diagram"/>
  <p:tag name="KSO_WM_TEMPLATE_INDEX" val="20230315"/>
  <p:tag name="KSO_WM_UNIT_LAYERLEVEL" val="1_1_1"/>
  <p:tag name="KSO_WM_TAG_VERSION" val="3.0"/>
  <p:tag name="KSO_WM_DIAGRAM_VERSION" val="3"/>
  <p:tag name="KSO_WM_DIAGRAM_COLOR_TRICK" val="2"/>
  <p:tag name="KSO_WM_DIAGRAM_COLOR_TEXT_CAN_REMOVE" val="n"/>
  <p:tag name="KSO_WM_DIAGRAM_GROUP_CODE" val="l1-1"/>
  <p:tag name="KSO_WM_UNIT_TYPE" val="l_h_i"/>
  <p:tag name="KSO_WM_UNIT_INDEX" val="1_5_2"/>
  <p:tag name="KSO_WM_DIAGRAM_MAX_ITEMCNT" val="6"/>
  <p:tag name="KSO_WM_DIAGRAM_MIN_ITEMCNT" val="2"/>
  <p:tag name="KSO_WM_DIAGRAM_VIRTUALLY_FRAME" val="{&quot;height&quot;:414.8125030517578,&quot;left&quot;:66.75005157711003,&quot;top&quot;:76.0875,&quot;width&quot;:817.3499755859375}"/>
  <p:tag name="KSO_WM_DIAGRAM_COLOR_MATCH_VALUE" val="{&quot;shape&quot;:{&quot;fill&quot;:{&quot;gradient&quot;:[{&quot;brightness&quot;:0,&quot;colorType&quot;:1,&quot;foreColorIndex&quot;:5,&quot;pos&quot;:0,&quot;transparency&quot;:0},{&quot;brightness&quot;:-0.25,&quot;colorType&quot;:1,&quot;foreColorIndex&quot;:5,&quot;pos&quot;:0.8500000238418579,&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DIAGRAM_USE_COLOR_VALUE" val="{&quot;color_scheme&quot;:1,&quot;color_type&quot;:1,&quot;theme_color_indexes&quot;:[5,6,5,6,5,6]}"/>
</p:tagLst>
</file>

<file path=ppt/tags/tag115.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0315_5*l_h_i*1_6_3"/>
  <p:tag name="KSO_WM_TEMPLATE_CATEGORY" val="diagram"/>
  <p:tag name="KSO_WM_TEMPLATE_INDEX" val="20230315"/>
  <p:tag name="KSO_WM_UNIT_LAYERLEVEL" val="1_1_1"/>
  <p:tag name="KSO_WM_TAG_VERSION" val="3.0"/>
  <p:tag name="KSO_WM_DIAGRAM_VERSION" val="3"/>
  <p:tag name="KSO_WM_DIAGRAM_COLOR_TRICK" val="2"/>
  <p:tag name="KSO_WM_DIAGRAM_COLOR_TEXT_CAN_REMOVE" val="n"/>
  <p:tag name="KSO_WM_DIAGRAM_GROUP_CODE" val="l1-1"/>
  <p:tag name="KSO_WM_UNIT_TYPE" val="l_h_i"/>
  <p:tag name="KSO_WM_UNIT_INDEX" val="1_6_3"/>
  <p:tag name="KSO_WM_DIAGRAM_MAX_ITEMCNT" val="6"/>
  <p:tag name="KSO_WM_DIAGRAM_MIN_ITEMCNT" val="2"/>
  <p:tag name="KSO_WM_DIAGRAM_VIRTUALLY_FRAME" val="{&quot;height&quot;:414.8125030517578,&quot;left&quot;:66.75005157711003,&quot;top&quot;:76.0875,&quot;width&quot;:817.3499755859375}"/>
  <p:tag name="KSO_WM_DIAGRAM_COLOR_MATCH_VALUE" val="{&quot;shape&quot;:{&quot;fill&quot;:{&quot;solid&quot;:{&quot;brightness&quot;:0.800000011920929,&quot;colorType&quot;:1,&quot;foreColorIndex&quot;:8,&quot;transparency&quot;:0.6000000238418579},&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8"/>
  <p:tag name="KSO_WM_UNIT_FILL_FORE_SCHEMECOLOR_INDEX_BRIGHTNESS" val="0.8"/>
  <p:tag name="KSO_WM_DIAGRAM_USE_COLOR_VALUE" val="{&quot;color_scheme&quot;:1,&quot;color_type&quot;:1,&quot;theme_color_indexes&quot;:[5,6,5,6,5,6]}"/>
</p:tagLst>
</file>

<file path=ppt/tags/tag116.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6_1"/>
  <p:tag name="KSO_WM_UNIT_ID" val="diagram20230315_5*l_h_f*1_6_1"/>
  <p:tag name="KSO_WM_TEMPLATE_CATEGORY" val="diagram"/>
  <p:tag name="KSO_WM_TEMPLATE_INDEX" val="20230315"/>
  <p:tag name="KSO_WM_UNIT_LAYERLEVEL" val="1_1_1"/>
  <p:tag name="KSO_WM_TAG_VERSION" val="3.0"/>
  <p:tag name="KSO_WM_BEAUTIFY_FLAG" val="#wm#"/>
  <p:tag name="KSO_WM_DIAGRAM_VERSION" val="3"/>
  <p:tag name="KSO_WM_DIAGRAM_COLOR_TRICK" val="2"/>
  <p:tag name="KSO_WM_DIAGRAM_COLOR_TEXT_CAN_REMOVE" val="n"/>
  <p:tag name="KSO_WM_DIAGRAM_GROUP_CODE" val="l1-1"/>
  <p:tag name="KSO_WM_DIAGRAM_MAX_ITEMCNT" val="6"/>
  <p:tag name="KSO_WM_DIAGRAM_MIN_ITEMCNT" val="2"/>
  <p:tag name="KSO_WM_DIAGRAM_VIRTUALLY_FRAME" val="{&quot;height&quot;:414.8125030517578,&quot;left&quot;:66.75005157711003,&quot;top&quot;:76.0875,&quot;width&quot;:817.34997558593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3499999940395355,&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点击此处添加正文，文字是您思想的提炼,为了最终演示发布的良好效果"/>
  <p:tag name="KSO_WM_UNIT_TEXT_FILL_FORE_SCHEMECOLOR_INDEX" val="1"/>
  <p:tag name="KSO_WM_UNIT_TEXT_FILL_TYPE" val="1"/>
  <p:tag name="KSO_WM_UNIT_TEXT_TYPE" val="1"/>
  <p:tag name="KSO_WM_DIAGRAM_USE_COLOR_VALUE" val="{&quot;color_scheme&quot;:1,&quot;color_type&quot;:1,&quot;theme_color_indexes&quot;:[5,6,5,6,5,6]}"/>
</p:tagLst>
</file>

<file path=ppt/tags/tag117.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6_1"/>
  <p:tag name="KSO_WM_UNIT_ID" val="diagram20230315_5*l_h_a*1_6_1"/>
  <p:tag name="KSO_WM_TEMPLATE_CATEGORY" val="diagram"/>
  <p:tag name="KSO_WM_TEMPLATE_INDEX" val="20230315"/>
  <p:tag name="KSO_WM_UNIT_LAYERLEVEL" val="1_1_1"/>
  <p:tag name="KSO_WM_TAG_VERSION" val="3.0"/>
  <p:tag name="KSO_WM_BEAUTIFY_FLAG" val="#wm#"/>
  <p:tag name="KSO_WM_DIAGRAM_VERSION" val="3"/>
  <p:tag name="KSO_WM_DIAGRAM_COLOR_TRICK" val="2"/>
  <p:tag name="KSO_WM_DIAGRAM_COLOR_TEXT_CAN_REMOVE" val="n"/>
  <p:tag name="KSO_WM_DIAGRAM_GROUP_CODE" val="l1-1"/>
  <p:tag name="KSO_WM_DIAGRAM_MAX_ITEMCNT" val="6"/>
  <p:tag name="KSO_WM_DIAGRAM_MIN_ITEMCNT" val="2"/>
  <p:tag name="KSO_WM_DIAGRAM_VIRTUALLY_FRAME" val="{&quot;height&quot;:414.8125030517578,&quot;left&quot;:66.75005157711003,&quot;top&quot;:76.0875,&quot;width&quot;:817.34997558593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8,&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添加小标题"/>
  <p:tag name="KSO_WM_UNIT_TEXT_FILL_FORE_SCHEMECOLOR_INDEX" val="1"/>
  <p:tag name="KSO_WM_UNIT_TEXT_FILL_TYPE" val="1"/>
  <p:tag name="KSO_WM_UNIT_TEXT_TYPE" val="1"/>
  <p:tag name="KSO_WM_DIAGRAM_USE_COLOR_VALUE" val="{&quot;color_scheme&quot;:1,&quot;color_type&quot;:1,&quot;theme_color_indexes&quot;:[5,6,5,6,5,6]}"/>
</p:tagLst>
</file>

<file path=ppt/tags/tag118.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0315_5*l_h_i*1_6_1"/>
  <p:tag name="KSO_WM_TEMPLATE_CATEGORY" val="diagram"/>
  <p:tag name="KSO_WM_TEMPLATE_INDEX" val="20230315"/>
  <p:tag name="KSO_WM_UNIT_LAYERLEVEL" val="1_1_1"/>
  <p:tag name="KSO_WM_TAG_VERSION" val="3.0"/>
  <p:tag name="KSO_WM_DIAGRAM_VERSION" val="3"/>
  <p:tag name="KSO_WM_DIAGRAM_COLOR_TRICK" val="2"/>
  <p:tag name="KSO_WM_DIAGRAM_COLOR_TEXT_CAN_REMOVE" val="n"/>
  <p:tag name="KSO_WM_DIAGRAM_GROUP_CODE" val="l1-1"/>
  <p:tag name="KSO_WM_UNIT_SUBTYPE" val="d"/>
  <p:tag name="KSO_WM_UNIT_TYPE" val="l_h_i"/>
  <p:tag name="KSO_WM_UNIT_INDEX" val="1_6_1"/>
  <p:tag name="KSO_WM_DIAGRAM_MAX_ITEMCNT" val="6"/>
  <p:tag name="KSO_WM_DIAGRAM_MIN_ITEMCNT" val="2"/>
  <p:tag name="KSO_WM_DIAGRAM_VIRTUALLY_FRAME" val="{&quot;height&quot;:414.8125030517578,&quot;left&quot;:66.75005157711003,&quot;top&quot;:76.0875,&quot;width&quot;:817.3499755859375}"/>
  <p:tag name="KSO_WM_DIAGRAM_COLOR_MATCH_VALUE" val="{&quot;shape&quot;:{&quot;fill&quot;:{&quot;gradient&quot;:[{&quot;brightness&quot;:0.4000000059604645,&quot;colorType&quot;:1,&quot;foreColorIndex&quot;:8,&quot;pos&quot;:0,&quot;transparency&quot;:0},{&quot;brightness&quot;:0,&quot;colorType&quot;:1,&quot;foreColorIndex&quot;:8,&quot;pos&quot;:1,&quot;transparency&quot;:0}],&quot;type&quot;:3},&quot;glow&quot;:{&quot;colorType&quot;:0},&quot;line&quot;:{&quot;solidLine&quot;:{&quot;brightness&quot;:0,&quot;colorType&quot;:1,&quot;foreColorIndex&quot;:8,&quot;transparency&quot;:0},&quot;type&quot;:1},&quot;shadow&quot;:{&quot;brightness&quot;:0,&quot;colorType&quot;:1,&quot;foreColorIndex&quot;:8,&quot;transparency&quot;:0.75},&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UNIT_LINE_FORE_SCHEMECOLOR_INDEX" val="8"/>
  <p:tag name="KSO_WM_DIAGRAM_USE_COLOR_VALUE" val="{&quot;color_scheme&quot;:1,&quot;color_type&quot;:1,&quot;theme_color_indexes&quot;:[5,6,5,6,5,6]}"/>
</p:tagLst>
</file>

<file path=ppt/tags/tag119.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0315_5*l_h_i*1_6_2"/>
  <p:tag name="KSO_WM_TEMPLATE_CATEGORY" val="diagram"/>
  <p:tag name="KSO_WM_TEMPLATE_INDEX" val="20230315"/>
  <p:tag name="KSO_WM_UNIT_LAYERLEVEL" val="1_1_1"/>
  <p:tag name="KSO_WM_TAG_VERSION" val="3.0"/>
  <p:tag name="KSO_WM_DIAGRAM_VERSION" val="3"/>
  <p:tag name="KSO_WM_DIAGRAM_COLOR_TRICK" val="2"/>
  <p:tag name="KSO_WM_DIAGRAM_COLOR_TEXT_CAN_REMOVE" val="n"/>
  <p:tag name="KSO_WM_DIAGRAM_GROUP_CODE" val="l1-1"/>
  <p:tag name="KSO_WM_UNIT_TYPE" val="l_h_i"/>
  <p:tag name="KSO_WM_UNIT_INDEX" val="1_6_2"/>
  <p:tag name="KSO_WM_DIAGRAM_MAX_ITEMCNT" val="6"/>
  <p:tag name="KSO_WM_DIAGRAM_MIN_ITEMCNT" val="2"/>
  <p:tag name="KSO_WM_DIAGRAM_VIRTUALLY_FRAME" val="{&quot;height&quot;:414.8125030517578,&quot;left&quot;:66.75005157711003,&quot;top&quot;:76.0875,&quot;width&quot;:817.3499755859375}"/>
  <p:tag name="KSO_WM_DIAGRAM_COLOR_MATCH_VALUE" val="{&quot;shape&quot;:{&quot;fill&quot;:{&quot;gradient&quot;:[{&quot;brightness&quot;:0,&quot;colorType&quot;:1,&quot;foreColorIndex&quot;:8,&quot;pos&quot;:0,&quot;transparency&quot;:0},{&quot;brightness&quot;:-0.25,&quot;colorType&quot;:1,&quot;foreColorIndex&quot;:8,&quot;pos&quot;:0.8500000238418579,&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DIAGRAM_USE_COLOR_VALUE" val="{&quot;color_scheme&quot;:1,&quot;color_type&quot;:1,&quot;theme_color_indexes&quot;:[5,6,5,6,5,6]}"/>
</p:tagLst>
</file>

<file path=ppt/tags/tag12.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2_1"/>
  <p:tag name="KSO_WM_UNIT_ID" val="diagram20233203_3*l_h_a*1_2_1"/>
  <p:tag name="KSO_WM_TEMPLATE_CATEGORY" val="diagram"/>
  <p:tag name="KSO_WM_TEMPLATE_INDEX" val="20233203"/>
  <p:tag name="KSO_WM_UNIT_LAYERLEVEL" val="1_1_1"/>
  <p:tag name="KSO_WM_TAG_VERSION" val="3.0"/>
  <p:tag name="KSO_WM_UNIT_TEXT_FILL_FORE_SCHEMECOLOR_INDEX_BRIGHTNESS" val="0.15"/>
  <p:tag name="KSO_WM_DIAGRAM_VERSION" val="3"/>
  <p:tag name="KSO_WM_DIAGRAM_COLOR_TRICK" val="1"/>
  <p:tag name="KSO_WM_DIAGRAM_COLOR_TEXT_CAN_REMOVE" val="n"/>
  <p:tag name="KSO_WM_DIAGRAM_GROUP_CODE" val="l1-1"/>
  <p:tag name="KSO_WM_DIAGRAM_MAX_ITEMCNT" val="4"/>
  <p:tag name="KSO_WM_DIAGRAM_MIN_ITEMCNT" val="2"/>
  <p:tag name="KSO_WM_DIAGRAM_VIRTUALLY_FRAME" val="{&quot;height&quot;:406.6563188976378,&quot;left&quot;:46.62200787401575,&quot;top&quot;:93.61872047244094,&quot;width&quot;:853.465702557901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添加项标题"/>
  <p:tag name="KSO_WM_UNIT_TEXT_FILL_FORE_SCHEMECOLOR_INDEX" val="1"/>
  <p:tag name="KSO_WM_UNIT_TEXT_FILL_TYPE" val="1"/>
  <p:tag name="KSO_WM_UNIT_TEXT_TYPE" val="1"/>
  <p:tag name="KSO_WM_UNIT_USESOURCEFORMAT_APPLY" val="1"/>
</p:tagLst>
</file>

<file path=ppt/tags/tag120.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0315_5*l_h_i*1_2_1"/>
  <p:tag name="KSO_WM_TEMPLATE_CATEGORY" val="diagram"/>
  <p:tag name="KSO_WM_TEMPLATE_INDEX" val="20230315"/>
  <p:tag name="KSO_WM_UNIT_LAYERLEVEL" val="1_1_1"/>
  <p:tag name="KSO_WM_TAG_VERSION" val="3.0"/>
  <p:tag name="KSO_WM_DIAGRAM_VERSION" val="3"/>
  <p:tag name="KSO_WM_DIAGRAM_COLOR_TRICK" val="2"/>
  <p:tag name="KSO_WM_DIAGRAM_COLOR_TEXT_CAN_REMOVE" val="n"/>
  <p:tag name="KSO_WM_DIAGRAM_GROUP_CODE" val="l1-1"/>
  <p:tag name="KSO_WM_UNIT_SUBTYPE" val="d"/>
  <p:tag name="KSO_WM_UNIT_TYPE" val="l_h_i"/>
  <p:tag name="KSO_WM_UNIT_INDEX" val="1_2_1"/>
  <p:tag name="KSO_WM_DIAGRAM_MAX_ITEMCNT" val="6"/>
  <p:tag name="KSO_WM_DIAGRAM_MIN_ITEMCNT" val="2"/>
  <p:tag name="KSO_WM_DIAGRAM_VIRTUALLY_FRAME" val="{&quot;height&quot;:414.8125030517578,&quot;left&quot;:66.75005157711003,&quot;top&quot;:76.0875,&quot;width&quot;:817.3499755859375}"/>
  <p:tag name="KSO_WM_DIAGRAM_COLOR_MATCH_VALUE" val="{&quot;shape&quot;:{&quot;fill&quot;:{&quot;gradient&quot;:[{&quot;brightness&quot;:0.4000000059604645,&quot;colorType&quot;:1,&quot;foreColorIndex&quot;:8,&quot;pos&quot;:0,&quot;transparency&quot;:0},{&quot;brightness&quot;:0,&quot;colorType&quot;:1,&quot;foreColorIndex&quot;:8,&quot;pos&quot;:1,&quot;transparency&quot;:0}],&quot;type&quot;:3},&quot;glow&quot;:{&quot;colorType&quot;:0},&quot;line&quot;:{&quot;solidLine&quot;:{&quot;brightness&quot;:0,&quot;colorType&quot;:1,&quot;foreColorIndex&quot;:8,&quot;transparency&quot;:0},&quot;type&quot;:1},&quot;shadow&quot;:{&quot;brightness&quot;:0,&quot;colorType&quot;:1,&quot;foreColorIndex&quot;:8,&quot;transparency&quot;:0.75},&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UNIT_LINE_FORE_SCHEMECOLOR_INDEX" val="8"/>
  <p:tag name="KSO_WM_DIAGRAM_USE_COLOR_VALUE" val="{&quot;color_scheme&quot;:1,&quot;color_type&quot;:1,&quot;theme_color_indexes&quot;:[5,6,5,6,5,6]}"/>
</p:tagLst>
</file>

<file path=ppt/tags/tag121.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0315_5*l_h_i*1_2_2"/>
  <p:tag name="KSO_WM_TEMPLATE_CATEGORY" val="diagram"/>
  <p:tag name="KSO_WM_TEMPLATE_INDEX" val="20230315"/>
  <p:tag name="KSO_WM_UNIT_LAYERLEVEL" val="1_1_1"/>
  <p:tag name="KSO_WM_TAG_VERSION" val="3.0"/>
  <p:tag name="KSO_WM_DIAGRAM_VERSION" val="3"/>
  <p:tag name="KSO_WM_DIAGRAM_COLOR_TRICK" val="2"/>
  <p:tag name="KSO_WM_DIAGRAM_COLOR_TEXT_CAN_REMOVE" val="n"/>
  <p:tag name="KSO_WM_DIAGRAM_GROUP_CODE" val="l1-1"/>
  <p:tag name="KSO_WM_UNIT_TYPE" val="l_h_i"/>
  <p:tag name="KSO_WM_UNIT_INDEX" val="1_2_2"/>
  <p:tag name="KSO_WM_DIAGRAM_MAX_ITEMCNT" val="6"/>
  <p:tag name="KSO_WM_DIAGRAM_MIN_ITEMCNT" val="2"/>
  <p:tag name="KSO_WM_DIAGRAM_VIRTUALLY_FRAME" val="{&quot;height&quot;:414.8125030517578,&quot;left&quot;:66.75005157711003,&quot;top&quot;:76.0875,&quot;width&quot;:817.3499755859375}"/>
  <p:tag name="KSO_WM_DIAGRAM_COLOR_MATCH_VALUE" val="{&quot;shape&quot;:{&quot;fill&quot;:{&quot;gradient&quot;:[{&quot;brightness&quot;:0,&quot;colorType&quot;:1,&quot;foreColorIndex&quot;:8,&quot;pos&quot;:0,&quot;transparency&quot;:0},{&quot;brightness&quot;:-0.25,&quot;colorType&quot;:1,&quot;foreColorIndex&quot;:8,&quot;pos&quot;:0.8500000238418579,&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DIAGRAM_USE_COLOR_VALUE" val="{&quot;color_scheme&quot;:1,&quot;color_type&quot;:1,&quot;theme_color_indexes&quot;:[5,6,5,6,5,6]}"/>
</p:tagLst>
</file>

<file path=ppt/tags/tag1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0315_5*l_h_i*1_2_3"/>
  <p:tag name="KSO_WM_TEMPLATE_CATEGORY" val="diagram"/>
  <p:tag name="KSO_WM_TEMPLATE_INDEX" val="20230315"/>
  <p:tag name="KSO_WM_UNIT_LAYERLEVEL" val="1_1_1"/>
  <p:tag name="KSO_WM_TAG_VERSION" val="3.0"/>
  <p:tag name="KSO_WM_BEAUTIFY_FLAG" val="#wm#"/>
  <p:tag name="KSO_WM_DIAGRAM_VERSION" val="3"/>
  <p:tag name="KSO_WM_DIAGRAM_COLOR_TRICK" val="2"/>
  <p:tag name="KSO_WM_DIAGRAM_COLOR_TEXT_CAN_REMOVE" val="n"/>
  <p:tag name="KSO_WM_DIAGRAM_GROUP_CODE" val="l1-1"/>
  <p:tag name="KSO_WM_UNIT_TYPE" val="l_h_i"/>
  <p:tag name="KSO_WM_UNIT_INDEX" val="1_2_3"/>
  <p:tag name="KSO_WM_DIAGRAM_MAX_ITEMCNT" val="6"/>
  <p:tag name="KSO_WM_DIAGRAM_MIN_ITEMCNT" val="2"/>
  <p:tag name="KSO_WM_DIAGRAM_VIRTUALLY_FRAME" val="{&quot;height&quot;:414.8125030517578,&quot;left&quot;:66.75005157711003,&quot;top&quot;:76.0875,&quot;width&quot;:817.3499755859375}"/>
  <p:tag name="KSO_WM_DIAGRAM_COLOR_MATCH_VALUE" val="{&quot;shape&quot;:{&quot;fill&quot;:{&quot;solid&quot;:{&quot;brightness&quot;:0.800000011920929,&quot;colorType&quot;:1,&quot;foreColorIndex&quot;:8,&quot;transparency&quot;:0.6000000238418579},&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8"/>
  <p:tag name="KSO_WM_UNIT_FILL_FORE_SCHEMECOLOR_INDEX_BRIGHTNESS" val="0.8"/>
  <p:tag name="KSO_WM_DIAGRAM_USE_COLOR_VALUE" val="{&quot;color_scheme&quot;:1,&quot;color_type&quot;:1,&quot;theme_color_indexes&quot;:[5,6,5,6,5,6]}"/>
</p:tagLst>
</file>

<file path=ppt/tags/tag123.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2_1"/>
  <p:tag name="KSO_WM_UNIT_ID" val="diagram20230315_5*l_h_f*1_2_1"/>
  <p:tag name="KSO_WM_TEMPLATE_CATEGORY" val="diagram"/>
  <p:tag name="KSO_WM_TEMPLATE_INDEX" val="20230315"/>
  <p:tag name="KSO_WM_UNIT_LAYERLEVEL" val="1_1_1"/>
  <p:tag name="KSO_WM_TAG_VERSION" val="3.0"/>
  <p:tag name="KSO_WM_BEAUTIFY_FLAG" val="#wm#"/>
  <p:tag name="KSO_WM_DIAGRAM_VERSION" val="3"/>
  <p:tag name="KSO_WM_DIAGRAM_COLOR_TRICK" val="2"/>
  <p:tag name="KSO_WM_DIAGRAM_COLOR_TEXT_CAN_REMOVE" val="n"/>
  <p:tag name="KSO_WM_DIAGRAM_GROUP_CODE" val="l1-1"/>
  <p:tag name="KSO_WM_DIAGRAM_MAX_ITEMCNT" val="6"/>
  <p:tag name="KSO_WM_DIAGRAM_MIN_ITEMCNT" val="2"/>
  <p:tag name="KSO_WM_DIAGRAM_VIRTUALLY_FRAME" val="{&quot;height&quot;:414.8125030517578,&quot;left&quot;:66.75005157711003,&quot;top&quot;:76.0875,&quot;width&quot;:817.34997558593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3499999940395355,&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点击此处添加正文，文字是您思想的提炼,为了最终演示发布的良好效果"/>
  <p:tag name="KSO_WM_UNIT_TEXT_FILL_FORE_SCHEMECOLOR_INDEX" val="1"/>
  <p:tag name="KSO_WM_UNIT_TEXT_FILL_TYPE" val="1"/>
  <p:tag name="KSO_WM_UNIT_TEXT_TYPE" val="1"/>
  <p:tag name="KSO_WM_DIAGRAM_USE_COLOR_VALUE" val="{&quot;color_scheme&quot;:1,&quot;color_type&quot;:1,&quot;theme_color_indexes&quot;:[5,6,5,6,5,6]}"/>
</p:tagLst>
</file>

<file path=ppt/tags/tag124.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2_1"/>
  <p:tag name="KSO_WM_UNIT_ID" val="diagram20230315_5*l_h_a*1_2_1"/>
  <p:tag name="KSO_WM_TEMPLATE_CATEGORY" val="diagram"/>
  <p:tag name="KSO_WM_TEMPLATE_INDEX" val="20230315"/>
  <p:tag name="KSO_WM_UNIT_LAYERLEVEL" val="1_1_1"/>
  <p:tag name="KSO_WM_TAG_VERSION" val="3.0"/>
  <p:tag name="KSO_WM_BEAUTIFY_FLAG" val="#wm#"/>
  <p:tag name="KSO_WM_DIAGRAM_VERSION" val="3"/>
  <p:tag name="KSO_WM_DIAGRAM_COLOR_TRICK" val="2"/>
  <p:tag name="KSO_WM_DIAGRAM_COLOR_TEXT_CAN_REMOVE" val="n"/>
  <p:tag name="KSO_WM_DIAGRAM_GROUP_CODE" val="l1-1"/>
  <p:tag name="KSO_WM_DIAGRAM_MAX_ITEMCNT" val="6"/>
  <p:tag name="KSO_WM_DIAGRAM_MIN_ITEMCNT" val="2"/>
  <p:tag name="KSO_WM_DIAGRAM_VIRTUALLY_FRAME" val="{&quot;height&quot;:414.8125030517578,&quot;left&quot;:66.75005157711003,&quot;top&quot;:76.0875,&quot;width&quot;:817.34997558593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8,&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添加小标题"/>
  <p:tag name="KSO_WM_UNIT_TEXT_FILL_FORE_SCHEMECOLOR_INDEX" val="1"/>
  <p:tag name="KSO_WM_UNIT_TEXT_FILL_TYPE" val="1"/>
  <p:tag name="KSO_WM_UNIT_TEXT_TYPE" val="1"/>
  <p:tag name="KSO_WM_DIAGRAM_USE_COLOR_VALUE" val="{&quot;color_scheme&quot;:1,&quot;color_type&quot;:1,&quot;theme_color_indexes&quot;:[5,6,5,6,5,6]}"/>
</p:tagLst>
</file>

<file path=ppt/tags/tag125.xml><?xml version="1.0" encoding="utf-8"?>
<p:tagLst xmlns:p="http://schemas.openxmlformats.org/presentationml/2006/main">
  <p:tag name="COMMONDATA" val="eyJoZGlkIjoiNmE4YWE2NWM2NjkyMzUxOGRkNDNkNjJlMmYxYjJlZDkifQ=="/>
  <p:tag name="FULLTEXTBEAUTIFYED" val="1"/>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l_h_f"/>
  <p:tag name="KSO_WM_UNIT_INDEX" val="1_4_1"/>
  <p:tag name="KSO_WM_UNIT_ID" val="diagram20233203_3*l_h_f*1_4_1"/>
  <p:tag name="KSO_WM_TEMPLATE_CATEGORY" val="diagram"/>
  <p:tag name="KSO_WM_TEMPLATE_INDEX" val="20233203"/>
  <p:tag name="KSO_WM_UNIT_LAYERLEVEL" val="1_1_1"/>
  <p:tag name="KSO_WM_TAG_VERSION" val="3.0"/>
  <p:tag name="KSO_WM_DIAGRAM_VERSION" val="3"/>
  <p:tag name="KSO_WM_DIAGRAM_COLOR_TRICK" val="1"/>
  <p:tag name="KSO_WM_DIAGRAM_COLOR_TEXT_CAN_REMOVE" val="n"/>
  <p:tag name="KSO_WM_UNIT_SUBTYPE" val="a"/>
  <p:tag name="KSO_WM_UNIT_NOCLEAR" val="0"/>
  <p:tag name="KSO_WM_DIAGRAM_GROUP_CODE" val="l1-1"/>
  <p:tag name="KSO_WM_DIAGRAM_MAX_ITEMCNT" val="4"/>
  <p:tag name="KSO_WM_DIAGRAM_MIN_ITEMCNT" val="2"/>
  <p:tag name="KSO_WM_DIAGRAM_VIRTUALLY_FRAME" val="{&quot;height&quot;:406.6563188976378,&quot;left&quot;:46.62200787401575,&quot;top&quot;:93.61872047244094,&quot;width&quot;:853.465702557901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请单击此处添加正文内容，文字是您思想的提炼，请言简意赅的阐述您的观点。单击此处添加正文，文字是您思想的提炼。单击此处添加正文，文字是您思想的提炼，请言简意赅的阐述您的观点。单击此处添加正文，文字是您思想的提炼。单击此处添加正文，文字是您思想的提炼，请言简意赅的阐述您的观点"/>
  <p:tag name="KSO_WM_UNIT_TEXT_FILL_FORE_SCHEMECOLOR_INDEX" val="1"/>
  <p:tag name="KSO_WM_UNIT_TEXT_FILL_TYPE" val="1"/>
  <p:tag name="KSO_WM_UNIT_TEXT_TYPE" val="1"/>
  <p:tag name="KSO_WM_UNIT_USESOURCEFORMAT_APPLY" val="1"/>
</p:tagLst>
</file>

<file path=ppt/tags/tag14.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4_1"/>
  <p:tag name="KSO_WM_UNIT_ID" val="diagram20233203_3*l_h_a*1_4_1"/>
  <p:tag name="KSO_WM_TEMPLATE_CATEGORY" val="diagram"/>
  <p:tag name="KSO_WM_TEMPLATE_INDEX" val="20233203"/>
  <p:tag name="KSO_WM_UNIT_LAYERLEVEL" val="1_1_1"/>
  <p:tag name="KSO_WM_TAG_VERSION" val="3.0"/>
  <p:tag name="KSO_WM_UNIT_TEXT_FILL_FORE_SCHEMECOLOR_INDEX_BRIGHTNESS" val="0.15"/>
  <p:tag name="KSO_WM_DIAGRAM_VERSION" val="3"/>
  <p:tag name="KSO_WM_DIAGRAM_COLOR_TRICK" val="1"/>
  <p:tag name="KSO_WM_DIAGRAM_COLOR_TEXT_CAN_REMOVE" val="n"/>
  <p:tag name="KSO_WM_DIAGRAM_GROUP_CODE" val="l1-1"/>
  <p:tag name="KSO_WM_DIAGRAM_MAX_ITEMCNT" val="4"/>
  <p:tag name="KSO_WM_DIAGRAM_MIN_ITEMCNT" val="2"/>
  <p:tag name="KSO_WM_DIAGRAM_VIRTUALLY_FRAME" val="{&quot;height&quot;:406.6563188976378,&quot;left&quot;:46.62200787401575,&quot;top&quot;:93.61872047244094,&quot;width&quot;:853.465702557901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添加项标题"/>
  <p:tag name="KSO_WM_UNIT_TEXT_FILL_FORE_SCHEMECOLOR_INDEX" val="1"/>
  <p:tag name="KSO_WM_UNIT_TEXT_FILL_TYPE" val="1"/>
  <p:tag name="KSO_WM_UNIT_TEXT_TYPE" val="1"/>
  <p:tag name="KSO_WM_UNIT_USESOURCEFORMAT_APPLY" val="1"/>
</p:tagLst>
</file>

<file path=ppt/tags/tag15.xml><?xml version="1.0" encoding="utf-8"?>
<p:tagLst xmlns:p="http://schemas.openxmlformats.org/presentationml/2006/main">
  <p:tag name="KSO_WM_UNIT_VALUE" val="140"/>
  <p:tag name="KSO_WM_UNIT_HIGHLIGHT" val="0"/>
  <p:tag name="KSO_WM_UNIT_COMPATIBLE" val="0"/>
  <p:tag name="KSO_WM_UNIT_DIAGRAM_ISNUMVISUAL" val="0"/>
  <p:tag name="KSO_WM_UNIT_DIAGRAM_ISREFERUNIT" val="0"/>
  <p:tag name="KSO_WM_UNIT_TYPE" val="l_h_f"/>
  <p:tag name="KSO_WM_UNIT_INDEX" val="1_1_1"/>
  <p:tag name="KSO_WM_UNIT_ID" val="diagram20233203_3*l_h_f*1_1_1"/>
  <p:tag name="KSO_WM_TEMPLATE_CATEGORY" val="diagram"/>
  <p:tag name="KSO_WM_TEMPLATE_INDEX" val="20233203"/>
  <p:tag name="KSO_WM_UNIT_LAYERLEVEL" val="1_1_1"/>
  <p:tag name="KSO_WM_TAG_VERSION" val="3.0"/>
  <p:tag name="KSO_WM_DIAGRAM_VERSION" val="3"/>
  <p:tag name="KSO_WM_DIAGRAM_COLOR_TRICK" val="1"/>
  <p:tag name="KSO_WM_DIAGRAM_COLOR_TEXT_CAN_REMOVE" val="n"/>
  <p:tag name="KSO_WM_UNIT_SUBTYPE" val="a"/>
  <p:tag name="KSO_WM_UNIT_NOCLEAR" val="0"/>
  <p:tag name="KSO_WM_DIAGRAM_GROUP_CODE" val="l1-1"/>
  <p:tag name="KSO_WM_DIAGRAM_MAX_ITEMCNT" val="4"/>
  <p:tag name="KSO_WM_DIAGRAM_MIN_ITEMCNT" val="2"/>
  <p:tag name="KSO_WM_DIAGRAM_VIRTUALLY_FRAME" val="{&quot;height&quot;:406.6563188976378,&quot;left&quot;:46.62200787401575,&quot;top&quot;:93.61872047244094,&quot;width&quot;:853.465702557901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请单击此处添加正文内容，文字是您思想的提炼，请言简意赅的阐述您的观点。单击此处添加正文，文字是您思想的提炼。单击此处添加正文，文字是您思想的提炼，请言简意赅的阐述您的观点。单击此处添加正文，文字是您思想的提炼。单击此处添加正文，文字是您思想的提炼，请言简意赅的阐述您的观点"/>
  <p:tag name="KSO_WM_UNIT_TEXT_FILL_FORE_SCHEMECOLOR_INDEX" val="1"/>
  <p:tag name="KSO_WM_UNIT_TEXT_FILL_TYPE" val="1"/>
  <p:tag name="KSO_WM_UNIT_TEXT_TYPE" val="1"/>
  <p:tag name="KSO_WM_UNIT_USESOURCEFORMAT_APPLY" val="1"/>
</p:tagLst>
</file>

<file path=ppt/tags/tag16.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1_1"/>
  <p:tag name="KSO_WM_UNIT_ID" val="diagram20233203_3*l_h_a*1_1_1"/>
  <p:tag name="KSO_WM_TEMPLATE_CATEGORY" val="diagram"/>
  <p:tag name="KSO_WM_TEMPLATE_INDEX" val="20233203"/>
  <p:tag name="KSO_WM_UNIT_LAYERLEVEL" val="1_1_1"/>
  <p:tag name="KSO_WM_TAG_VERSION" val="3.0"/>
  <p:tag name="KSO_WM_UNIT_TEXT_FILL_FORE_SCHEMECOLOR_INDEX_BRIGHTNESS" val="0.15"/>
  <p:tag name="KSO_WM_DIAGRAM_VERSION" val="3"/>
  <p:tag name="KSO_WM_DIAGRAM_COLOR_TRICK" val="1"/>
  <p:tag name="KSO_WM_DIAGRAM_COLOR_TEXT_CAN_REMOVE" val="n"/>
  <p:tag name="KSO_WM_DIAGRAM_GROUP_CODE" val="l1-1"/>
  <p:tag name="KSO_WM_DIAGRAM_MAX_ITEMCNT" val="4"/>
  <p:tag name="KSO_WM_DIAGRAM_MIN_ITEMCNT" val="2"/>
  <p:tag name="KSO_WM_DIAGRAM_VIRTUALLY_FRAME" val="{&quot;height&quot;:406.6563188976378,&quot;left&quot;:46.62200787401575,&quot;top&quot;:93.61872047244094,&quot;width&quot;:853.465702557901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添加项标题"/>
  <p:tag name="KSO_WM_UNIT_TEXT_FILL_FORE_SCHEMECOLOR_INDEX" val="1"/>
  <p:tag name="KSO_WM_UNIT_TEXT_FILL_TYPE" val="1"/>
  <p:tag name="KSO_WM_UNIT_TEXT_TYPE" val="1"/>
  <p:tag name="KSO_WM_UNIT_USESOURCEFORMAT_APPLY" val="1"/>
</p:tagLst>
</file>

<file path=ppt/tags/tag17.xml><?xml version="1.0" encoding="utf-8"?>
<p:tagLst xmlns:p="http://schemas.openxmlformats.org/presentationml/2006/main">
  <p:tag name="KSO_WM_UNIT_VALUE" val="140"/>
  <p:tag name="KSO_WM_UNIT_HIGHLIGHT" val="0"/>
  <p:tag name="KSO_WM_UNIT_COMPATIBLE" val="0"/>
  <p:tag name="KSO_WM_UNIT_DIAGRAM_ISNUMVISUAL" val="0"/>
  <p:tag name="KSO_WM_UNIT_DIAGRAM_ISREFERUNIT" val="0"/>
  <p:tag name="KSO_WM_UNIT_TYPE" val="l_h_f"/>
  <p:tag name="KSO_WM_UNIT_INDEX" val="1_3_1"/>
  <p:tag name="KSO_WM_UNIT_ID" val="diagram20233203_3*l_h_f*1_3_1"/>
  <p:tag name="KSO_WM_TEMPLATE_CATEGORY" val="diagram"/>
  <p:tag name="KSO_WM_TEMPLATE_INDEX" val="20233203"/>
  <p:tag name="KSO_WM_UNIT_LAYERLEVEL" val="1_1_1"/>
  <p:tag name="KSO_WM_TAG_VERSION" val="3.0"/>
  <p:tag name="KSO_WM_DIAGRAM_VERSION" val="3"/>
  <p:tag name="KSO_WM_DIAGRAM_COLOR_TRICK" val="1"/>
  <p:tag name="KSO_WM_DIAGRAM_COLOR_TEXT_CAN_REMOVE" val="n"/>
  <p:tag name="KSO_WM_UNIT_SUBTYPE" val="a"/>
  <p:tag name="KSO_WM_UNIT_NOCLEAR" val="0"/>
  <p:tag name="KSO_WM_DIAGRAM_GROUP_CODE" val="l1-1"/>
  <p:tag name="KSO_WM_DIAGRAM_MAX_ITEMCNT" val="4"/>
  <p:tag name="KSO_WM_DIAGRAM_MIN_ITEMCNT" val="2"/>
  <p:tag name="KSO_WM_DIAGRAM_VIRTUALLY_FRAME" val="{&quot;height&quot;:406.6563188976378,&quot;left&quot;:46.62200787401575,&quot;top&quot;:93.61872047244094,&quot;width&quot;:853.465702557901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请单击此处添加正文内容，文字是您思想的提炼，请言简意赅的阐述您的观点。单击此处添加正文，文字是您思想的提炼。单击此处添加正文，文字是您思想的提炼，请言简意赅的阐述您的观点。单击此处添加正文，文字是您思想的提炼。单击此处添加正文，文字是您思想的提炼，请言简意赅的阐述您的观点"/>
  <p:tag name="KSO_WM_UNIT_TEXT_FILL_FORE_SCHEMECOLOR_INDEX" val="1"/>
  <p:tag name="KSO_WM_UNIT_TEXT_FILL_TYPE" val="1"/>
  <p:tag name="KSO_WM_UNIT_TEXT_TYPE" val="1"/>
  <p:tag name="KSO_WM_UNIT_USESOURCEFORMAT_APPLY" val="1"/>
</p:tagLst>
</file>

<file path=ppt/tags/tag18.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3_1"/>
  <p:tag name="KSO_WM_UNIT_ID" val="diagram20233203_3*l_h_a*1_3_1"/>
  <p:tag name="KSO_WM_TEMPLATE_CATEGORY" val="diagram"/>
  <p:tag name="KSO_WM_TEMPLATE_INDEX" val="20233203"/>
  <p:tag name="KSO_WM_UNIT_LAYERLEVEL" val="1_1_1"/>
  <p:tag name="KSO_WM_TAG_VERSION" val="3.0"/>
  <p:tag name="KSO_WM_UNIT_TEXT_FILL_FORE_SCHEMECOLOR_INDEX_BRIGHTNESS" val="0.15"/>
  <p:tag name="KSO_WM_DIAGRAM_VERSION" val="3"/>
  <p:tag name="KSO_WM_DIAGRAM_COLOR_TRICK" val="1"/>
  <p:tag name="KSO_WM_DIAGRAM_COLOR_TEXT_CAN_REMOVE" val="n"/>
  <p:tag name="KSO_WM_DIAGRAM_GROUP_CODE" val="l1-1"/>
  <p:tag name="KSO_WM_DIAGRAM_MAX_ITEMCNT" val="4"/>
  <p:tag name="KSO_WM_DIAGRAM_MIN_ITEMCNT" val="2"/>
  <p:tag name="KSO_WM_DIAGRAM_VIRTUALLY_FRAME" val="{&quot;height&quot;:406.6563188976378,&quot;left&quot;:46.62200787401575,&quot;top&quot;:93.61872047244094,&quot;width&quot;:853.465702557901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添加项标题"/>
  <p:tag name="KSO_WM_UNIT_TEXT_FILL_FORE_SCHEMECOLOR_INDEX" val="1"/>
  <p:tag name="KSO_WM_UNIT_TEXT_FILL_TYPE" val="1"/>
  <p:tag name="KSO_WM_UNIT_TEXT_TYPE" val="1"/>
  <p:tag name="KSO_WM_UNIT_USESOURCEFORMAT_APPLY" val="1"/>
</p:tagLst>
</file>

<file path=ppt/tags/tag19.xml><?xml version="1.0" encoding="utf-8"?>
<p:tagLst xmlns:p="http://schemas.openxmlformats.org/presentationml/2006/main">
  <p:tag name="KSO_WM_UNIT_VALUE" val="108*108"/>
  <p:tag name="KSO_WM_UNIT_HIGHLIGHT" val="0"/>
  <p:tag name="KSO_WM_UNIT_COMPATIBLE" val="0"/>
  <p:tag name="KSO_WM_UNIT_DIAGRAM_ISNUMVISUAL" val="0"/>
  <p:tag name="KSO_WM_UNIT_DIAGRAM_ISREFERUNIT" val="0"/>
  <p:tag name="KSO_WM_UNIT_TYPE" val="l_h_x"/>
  <p:tag name="KSO_WM_UNIT_INDEX" val="1_2_1"/>
  <p:tag name="KSO_WM_UNIT_ID" val="diagram20233203_3*l_h_x*1_2_1"/>
  <p:tag name="KSO_WM_TEMPLATE_CATEGORY" val="diagram"/>
  <p:tag name="KSO_WM_TEMPLATE_INDEX" val="20233203"/>
  <p:tag name="KSO_WM_UNIT_LAYERLEVEL" val="1_1_1"/>
  <p:tag name="KSO_WM_TAG_VERSION" val="3.0"/>
  <p:tag name="KSO_WM_DIAGRAM_VERSION" val="3"/>
  <p:tag name="KSO_WM_DIAGRAM_COLOR_TRICK" val="1"/>
  <p:tag name="KSO_WM_DIAGRAM_COLOR_TEXT_CAN_REMOVE" val="n"/>
  <p:tag name="KSO_WM_DIAGRAM_GROUP_CODE" val="l1-1"/>
  <p:tag name="KSO_WM_DIAGRAM_MAX_ITEMCNT" val="4"/>
  <p:tag name="KSO_WM_DIAGRAM_MIN_ITEMCNT" val="2"/>
  <p:tag name="KSO_WM_DIAGRAM_VIRTUALLY_FRAME" val="{&quot;height&quot;:406.6563188976378,&quot;left&quot;:46.62200787401575,&quot;top&quot;:93.61872047244094,&quot;width&quot;:853.4657025579015}"/>
  <p:tag name="KSO_WM_DIAGRAM_COLOR_MATCH_VALUE" val="{&quot;shape&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quot;text&quot;:{&quot;fill&quot;:{},&quot;glow&quot;:{},&quot;line&quot;:{},&quot;shadow&quot;:{},&quot;threeD&quot;:{}}}"/>
  <p:tag name="KSO_WM_UNIT_USESOURCEFORMAT_APPLY" val="1"/>
</p:tagLst>
</file>

<file path=ppt/tags/tag2.xml><?xml version="1.0" encoding="utf-8"?>
<p:tagLst xmlns:p="http://schemas.openxmlformats.org/presentationml/2006/main">
  <p:tag name="KSO_WM_DIAGRAM_VIRTUALLY_FRAME" val="{&quot;height&quot;:197.42401574803148,&quot;left&quot;:104.69811023622046,&quot;top&quot;:170.83377952755905,&quot;width&quot;:301.8448031496063}"/>
</p:tagLst>
</file>

<file path=ppt/tags/tag20.xml><?xml version="1.0" encoding="utf-8"?>
<p:tagLst xmlns:p="http://schemas.openxmlformats.org/presentationml/2006/main">
  <p:tag name="KSO_WM_UNIT_VALUE" val="108*108"/>
  <p:tag name="KSO_WM_UNIT_HIGHLIGHT" val="0"/>
  <p:tag name="KSO_WM_UNIT_COMPATIBLE" val="0"/>
  <p:tag name="KSO_WM_UNIT_DIAGRAM_ISNUMVISUAL" val="0"/>
  <p:tag name="KSO_WM_UNIT_DIAGRAM_ISREFERUNIT" val="0"/>
  <p:tag name="KSO_WM_UNIT_TYPE" val="l_h_x"/>
  <p:tag name="KSO_WM_UNIT_INDEX" val="1_3_1"/>
  <p:tag name="KSO_WM_UNIT_ID" val="diagram20233203_3*l_h_x*1_3_1"/>
  <p:tag name="KSO_WM_TEMPLATE_CATEGORY" val="diagram"/>
  <p:tag name="KSO_WM_TEMPLATE_INDEX" val="20233203"/>
  <p:tag name="KSO_WM_UNIT_LAYERLEVEL" val="1_1_1"/>
  <p:tag name="KSO_WM_TAG_VERSION" val="3.0"/>
  <p:tag name="KSO_WM_DIAGRAM_VERSION" val="3"/>
  <p:tag name="KSO_WM_DIAGRAM_COLOR_TRICK" val="1"/>
  <p:tag name="KSO_WM_DIAGRAM_COLOR_TEXT_CAN_REMOVE" val="n"/>
  <p:tag name="KSO_WM_DIAGRAM_GROUP_CODE" val="l1-1"/>
  <p:tag name="KSO_WM_DIAGRAM_MAX_ITEMCNT" val="4"/>
  <p:tag name="KSO_WM_DIAGRAM_MIN_ITEMCNT" val="2"/>
  <p:tag name="KSO_WM_DIAGRAM_VIRTUALLY_FRAME" val="{&quot;height&quot;:406.6563188976378,&quot;left&quot;:46.62200787401575,&quot;top&quot;:93.61872047244094,&quot;width&quot;:853.4657025579015}"/>
  <p:tag name="KSO_WM_DIAGRAM_COLOR_MATCH_VALUE" val="{&quot;shape&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quot;text&quot;:{&quot;fill&quot;:{},&quot;glow&quot;:{},&quot;line&quot;:{},&quot;shadow&quot;:{},&quot;threeD&quot;:{}}}"/>
  <p:tag name="KSO_WM_UNIT_USESOURCEFORMAT_APPLY" val="1"/>
</p:tagLst>
</file>

<file path=ppt/tags/tag21.xml><?xml version="1.0" encoding="utf-8"?>
<p:tagLst xmlns:p="http://schemas.openxmlformats.org/presentationml/2006/main">
  <p:tag name="KSO_WM_UNIT_VALUE" val="100*108"/>
  <p:tag name="KSO_WM_UNIT_HIGHLIGHT" val="0"/>
  <p:tag name="KSO_WM_UNIT_COMPATIBLE" val="0"/>
  <p:tag name="KSO_WM_UNIT_DIAGRAM_ISNUMVISUAL" val="0"/>
  <p:tag name="KSO_WM_UNIT_DIAGRAM_ISREFERUNIT" val="0"/>
  <p:tag name="KSO_WM_UNIT_TYPE" val="l_h_x"/>
  <p:tag name="KSO_WM_UNIT_INDEX" val="1_1_1"/>
  <p:tag name="KSO_WM_UNIT_ID" val="diagram20233203_3*l_h_x*1_1_1"/>
  <p:tag name="KSO_WM_TEMPLATE_CATEGORY" val="diagram"/>
  <p:tag name="KSO_WM_TEMPLATE_INDEX" val="20233203"/>
  <p:tag name="KSO_WM_UNIT_LAYERLEVEL" val="1_1_1"/>
  <p:tag name="KSO_WM_TAG_VERSION" val="3.0"/>
  <p:tag name="KSO_WM_DIAGRAM_VERSION" val="3"/>
  <p:tag name="KSO_WM_DIAGRAM_COLOR_TRICK" val="1"/>
  <p:tag name="KSO_WM_DIAGRAM_COLOR_TEXT_CAN_REMOVE" val="n"/>
  <p:tag name="KSO_WM_DIAGRAM_GROUP_CODE" val="l1-1"/>
  <p:tag name="KSO_WM_DIAGRAM_MAX_ITEMCNT" val="4"/>
  <p:tag name="KSO_WM_DIAGRAM_MIN_ITEMCNT" val="2"/>
  <p:tag name="KSO_WM_DIAGRAM_VIRTUALLY_FRAME" val="{&quot;height&quot;:406.6563188976378,&quot;left&quot;:46.62200787401575,&quot;top&quot;:93.61872047244094,&quot;width&quot;:853.4657025579015}"/>
  <p:tag name="KSO_WM_DIAGRAM_COLOR_MATCH_VALUE" val="{&quot;shape&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quot;text&quot;:{&quot;fill&quot;:{},&quot;glow&quot;:{},&quot;line&quot;:{},&quot;shadow&quot;:{},&quot;threeD&quot;:{}}}"/>
  <p:tag name="KSO_WM_UNIT_USESOURCEFORMAT_APPLY" val="1"/>
</p:tagLst>
</file>

<file path=ppt/tags/tag22.xml><?xml version="1.0" encoding="utf-8"?>
<p:tagLst xmlns:p="http://schemas.openxmlformats.org/presentationml/2006/main">
  <p:tag name="KSO_WM_UNIT_VALUE" val="100*108"/>
  <p:tag name="KSO_WM_UNIT_HIGHLIGHT" val="0"/>
  <p:tag name="KSO_WM_UNIT_COMPATIBLE" val="0"/>
  <p:tag name="KSO_WM_UNIT_DIAGRAM_ISNUMVISUAL" val="0"/>
  <p:tag name="KSO_WM_UNIT_DIAGRAM_ISREFERUNIT" val="0"/>
  <p:tag name="KSO_WM_UNIT_TYPE" val="l_h_x"/>
  <p:tag name="KSO_WM_UNIT_INDEX" val="1_1_1"/>
  <p:tag name="KSO_WM_UNIT_ID" val="diagram20233203_3*l_h_x*1_1_1"/>
  <p:tag name="KSO_WM_TEMPLATE_CATEGORY" val="diagram"/>
  <p:tag name="KSO_WM_TEMPLATE_INDEX" val="20233203"/>
  <p:tag name="KSO_WM_UNIT_LAYERLEVEL" val="1_1_1"/>
  <p:tag name="KSO_WM_TAG_VERSION" val="3.0"/>
  <p:tag name="KSO_WM_DIAGRAM_VERSION" val="3"/>
  <p:tag name="KSO_WM_DIAGRAM_COLOR_TRICK" val="1"/>
  <p:tag name="KSO_WM_DIAGRAM_COLOR_TEXT_CAN_REMOVE" val="n"/>
  <p:tag name="KSO_WM_DIAGRAM_GROUP_CODE" val="l1-1"/>
  <p:tag name="KSO_WM_DIAGRAM_MAX_ITEMCNT" val="4"/>
  <p:tag name="KSO_WM_DIAGRAM_MIN_ITEMCNT" val="2"/>
  <p:tag name="KSO_WM_DIAGRAM_VIRTUALLY_FRAME" val="{&quot;height&quot;:406.6563188976378,&quot;left&quot;:46.62200787401575,&quot;top&quot;:93.61872047244094,&quot;width&quot;:853.4657025579015}"/>
  <p:tag name="KSO_WM_DIAGRAM_COLOR_MATCH_VALUE" val="{&quot;shape&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quot;text&quot;:{&quot;fill&quot;:{},&quot;glow&quot;:{},&quot;line&quot;:{},&quot;shadow&quot;:{},&quot;threeD&quot;:{}}}"/>
  <p:tag name="KSO_WM_UNIT_USESOURCEFORMAT_APPLY" val="1"/>
</p:tagLst>
</file>

<file path=ppt/tags/tag23.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1_1"/>
  <p:tag name="KSO_WM_UNIT_ID" val="diagram20233151_3*l_h_f*1_1_1"/>
  <p:tag name="KSO_WM_TEMPLATE_CATEGORY" val="diagram"/>
  <p:tag name="KSO_WM_TEMPLATE_INDEX" val="20233151"/>
  <p:tag name="KSO_WM_UNIT_LAYERLEVEL" val="1_1_1"/>
  <p:tag name="KSO_WM_TAG_VERSION" val="3.0"/>
  <p:tag name="KSO_WM_UNIT_TEXT_FILL_FORE_SCHEMECOLOR_INDEX_BRIGHTNESS" val="0.15"/>
  <p:tag name="KSO_WM_DIAGRAM_GROUP_CODE" val="l1-1"/>
  <p:tag name="KSO_WM_DIAGRAM_MAX_ITEMCNT" val="4"/>
  <p:tag name="KSO_WM_DIAGRAM_MIN_ITEMCNT" val="2"/>
  <p:tag name="KSO_WM_DIAGRAM_VIRTUALLY_FRAME" val="{&quot;height&quot;:366.4813537597656,&quot;left&quot;:599.7,&quot;top&quot;:114.86861445869981,&quot;width&quot;:351.43629921259856}"/>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PRESET_TEXT" val="单击此处输入你的项正文，文字是您思想的提炼，请尽量言简意赅的阐述观点"/>
  <p:tag name="KSO_WM_UNIT_TEXT_FILL_FORE_SCHEMECOLOR_INDEX" val="1"/>
  <p:tag name="KSO_WM_UNIT_TEXT_FILL_TYPE" val="1"/>
  <p:tag name="KSO_WM_UNIT_TEXT_TYPE" val="1"/>
  <p:tag name="KSO_WM_UNIT_USESOURCEFORMAT_APPLY" val="1"/>
</p:tagLst>
</file>

<file path=ppt/tags/tag24.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1_1"/>
  <p:tag name="KSO_WM_UNIT_ID" val="diagram20233151_3*l_h_a*1_1_1"/>
  <p:tag name="KSO_WM_TEMPLATE_CATEGORY" val="diagram"/>
  <p:tag name="KSO_WM_TEMPLATE_INDEX" val="20233151"/>
  <p:tag name="KSO_WM_UNIT_LAYERLEVEL" val="1_1_1"/>
  <p:tag name="KSO_WM_TAG_VERSION" val="3.0"/>
  <p:tag name="KSO_WM_UNIT_TEXT_FILL_FORE_SCHEMECOLOR_INDEX_BRIGHTNESS" val="0.15"/>
  <p:tag name="KSO_WM_DIAGRAM_GROUP_CODE" val="l1-1"/>
  <p:tag name="KSO_WM_DIAGRAM_MAX_ITEMCNT" val="4"/>
  <p:tag name="KSO_WM_DIAGRAM_MIN_ITEMCNT" val="2"/>
  <p:tag name="KSO_WM_DIAGRAM_VIRTUALLY_FRAME" val="{&quot;height&quot;:366.4813537597656,&quot;left&quot;:599.7,&quot;top&quot;:114.86861445869981,&quot;width&quot;:351.43629921259856}"/>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PRESET_TEXT" val="添加标题"/>
  <p:tag name="KSO_WM_UNIT_TEXT_FILL_FORE_SCHEMECOLOR_INDEX" val="1"/>
  <p:tag name="KSO_WM_UNIT_TEXT_FILL_TYPE" val="1"/>
  <p:tag name="KSO_WM_UNIT_TEXT_TYPE" val="1"/>
  <p:tag name="KSO_WM_UNIT_USESOURCEFORMAT_APPLY" val="1"/>
</p:tagLst>
</file>

<file path=ppt/tags/tag25.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2_1"/>
  <p:tag name="KSO_WM_UNIT_ID" val="diagram20233151_3*l_h_f*1_2_1"/>
  <p:tag name="KSO_WM_TEMPLATE_CATEGORY" val="diagram"/>
  <p:tag name="KSO_WM_TEMPLATE_INDEX" val="20233151"/>
  <p:tag name="KSO_WM_UNIT_LAYERLEVEL" val="1_1_1"/>
  <p:tag name="KSO_WM_TAG_VERSION" val="3.0"/>
  <p:tag name="KSO_WM_UNIT_TEXT_FILL_FORE_SCHEMECOLOR_INDEX_BRIGHTNESS" val="0.15"/>
  <p:tag name="KSO_WM_DIAGRAM_GROUP_CODE" val="l1-1"/>
  <p:tag name="KSO_WM_DIAGRAM_MAX_ITEMCNT" val="4"/>
  <p:tag name="KSO_WM_DIAGRAM_MIN_ITEMCNT" val="2"/>
  <p:tag name="KSO_WM_DIAGRAM_VIRTUALLY_FRAME" val="{&quot;height&quot;:366.4813537597656,&quot;left&quot;:599.7,&quot;top&quot;:114.86861445869981,&quot;width&quot;:351.43629921259856}"/>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PRESET_TEXT" val="单击此处输入你的项正文，文字是您思想的提炼，请尽量言简意赅的阐述观点"/>
  <p:tag name="KSO_WM_UNIT_TEXT_FILL_FORE_SCHEMECOLOR_INDEX" val="1"/>
  <p:tag name="KSO_WM_UNIT_TEXT_FILL_TYPE" val="1"/>
  <p:tag name="KSO_WM_UNIT_TEXT_TYPE" val="1"/>
  <p:tag name="KSO_WM_UNIT_USESOURCEFORMAT_APPLY" val="1"/>
</p:tagLst>
</file>

<file path=ppt/tags/tag26.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2_1"/>
  <p:tag name="KSO_WM_UNIT_ID" val="diagram20233151_3*l_h_a*1_2_1"/>
  <p:tag name="KSO_WM_TEMPLATE_CATEGORY" val="diagram"/>
  <p:tag name="KSO_WM_TEMPLATE_INDEX" val="20233151"/>
  <p:tag name="KSO_WM_UNIT_LAYERLEVEL" val="1_1_1"/>
  <p:tag name="KSO_WM_TAG_VERSION" val="3.0"/>
  <p:tag name="KSO_WM_UNIT_TEXT_FILL_FORE_SCHEMECOLOR_INDEX_BRIGHTNESS" val="0.15"/>
  <p:tag name="KSO_WM_DIAGRAM_GROUP_CODE" val="l1-1"/>
  <p:tag name="KSO_WM_DIAGRAM_MAX_ITEMCNT" val="4"/>
  <p:tag name="KSO_WM_DIAGRAM_MIN_ITEMCNT" val="2"/>
  <p:tag name="KSO_WM_DIAGRAM_VIRTUALLY_FRAME" val="{&quot;height&quot;:366.4813537597656,&quot;left&quot;:599.7,&quot;top&quot;:114.86861445869981,&quot;width&quot;:351.43629921259856}"/>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PRESET_TEXT" val="添加标题"/>
  <p:tag name="KSO_WM_UNIT_TEXT_FILL_FORE_SCHEMECOLOR_INDEX" val="1"/>
  <p:tag name="KSO_WM_UNIT_TEXT_FILL_TYPE" val="1"/>
  <p:tag name="KSO_WM_UNIT_TEXT_TYPE" val="1"/>
  <p:tag name="KSO_WM_UNIT_USESOURCEFORMAT_APPLY" val="1"/>
</p:tagLst>
</file>

<file path=ppt/tags/tag27.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3_1"/>
  <p:tag name="KSO_WM_UNIT_ID" val="diagram20233151_3*l_h_f*1_3_1"/>
  <p:tag name="KSO_WM_TEMPLATE_CATEGORY" val="diagram"/>
  <p:tag name="KSO_WM_TEMPLATE_INDEX" val="20233151"/>
  <p:tag name="KSO_WM_UNIT_LAYERLEVEL" val="1_1_1"/>
  <p:tag name="KSO_WM_TAG_VERSION" val="3.0"/>
  <p:tag name="KSO_WM_UNIT_TEXT_FILL_FORE_SCHEMECOLOR_INDEX_BRIGHTNESS" val="0.15"/>
  <p:tag name="KSO_WM_DIAGRAM_GROUP_CODE" val="l1-1"/>
  <p:tag name="KSO_WM_DIAGRAM_MAX_ITEMCNT" val="4"/>
  <p:tag name="KSO_WM_DIAGRAM_MIN_ITEMCNT" val="2"/>
  <p:tag name="KSO_WM_DIAGRAM_VIRTUALLY_FRAME" val="{&quot;height&quot;:366.4813537597656,&quot;left&quot;:599.7,&quot;top&quot;:114.86861445869981,&quot;width&quot;:351.43629921259856}"/>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PRESET_TEXT" val="单击此处输入你的项正文，文字是您思想的提炼，请尽量言简意赅的阐述观点"/>
  <p:tag name="KSO_WM_UNIT_TEXT_FILL_FORE_SCHEMECOLOR_INDEX" val="1"/>
  <p:tag name="KSO_WM_UNIT_TEXT_FILL_TYPE" val="1"/>
  <p:tag name="KSO_WM_UNIT_TEXT_TYPE" val="1"/>
  <p:tag name="KSO_WM_UNIT_USESOURCEFORMAT_APPLY" val="1"/>
</p:tagLst>
</file>

<file path=ppt/tags/tag28.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3_1"/>
  <p:tag name="KSO_WM_UNIT_ID" val="diagram20233151_3*l_h_a*1_3_1"/>
  <p:tag name="KSO_WM_TEMPLATE_CATEGORY" val="diagram"/>
  <p:tag name="KSO_WM_TEMPLATE_INDEX" val="20233151"/>
  <p:tag name="KSO_WM_UNIT_LAYERLEVEL" val="1_1_1"/>
  <p:tag name="KSO_WM_TAG_VERSION" val="3.0"/>
  <p:tag name="KSO_WM_UNIT_TEXT_FILL_FORE_SCHEMECOLOR_INDEX_BRIGHTNESS" val="0.15"/>
  <p:tag name="KSO_WM_DIAGRAM_GROUP_CODE" val="l1-1"/>
  <p:tag name="KSO_WM_DIAGRAM_MAX_ITEMCNT" val="4"/>
  <p:tag name="KSO_WM_DIAGRAM_MIN_ITEMCNT" val="2"/>
  <p:tag name="KSO_WM_DIAGRAM_VIRTUALLY_FRAME" val="{&quot;height&quot;:366.4813537597656,&quot;left&quot;:599.7,&quot;top&quot;:114.86861445869981,&quot;width&quot;:351.43629921259856}"/>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PRESET_TEXT" val="添加标题"/>
  <p:tag name="KSO_WM_UNIT_TEXT_FILL_FORE_SCHEMECOLOR_INDEX" val="1"/>
  <p:tag name="KSO_WM_UNIT_TEXT_FILL_TYPE" val="1"/>
  <p:tag name="KSO_WM_UNIT_TEXT_TYPE" val="1"/>
  <p:tag name="KSO_WM_UNIT_USESOURCEFORMAT_APPLY" val="1"/>
</p:tagLst>
</file>

<file path=ppt/tags/tag29.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4_1"/>
  <p:tag name="KSO_WM_UNIT_ID" val="diagram20233151_3*l_h_f*1_4_1"/>
  <p:tag name="KSO_WM_TEMPLATE_CATEGORY" val="diagram"/>
  <p:tag name="KSO_WM_TEMPLATE_INDEX" val="20233151"/>
  <p:tag name="KSO_WM_UNIT_LAYERLEVEL" val="1_1_1"/>
  <p:tag name="KSO_WM_TAG_VERSION" val="3.0"/>
  <p:tag name="KSO_WM_UNIT_TEXT_FILL_FORE_SCHEMECOLOR_INDEX_BRIGHTNESS" val="0.15"/>
  <p:tag name="KSO_WM_DIAGRAM_GROUP_CODE" val="l1-1"/>
  <p:tag name="KSO_WM_DIAGRAM_MAX_ITEMCNT" val="4"/>
  <p:tag name="KSO_WM_DIAGRAM_MIN_ITEMCNT" val="2"/>
  <p:tag name="KSO_WM_DIAGRAM_VIRTUALLY_FRAME" val="{&quot;height&quot;:366.4813537597656,&quot;left&quot;:599.7,&quot;top&quot;:114.86861445869981,&quot;width&quot;:351.43629921259856}"/>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PRESET_TEXT" val="单击此处输入你的项正文，文字是您思想的提炼，请尽量言简意赅的阐述观点"/>
  <p:tag name="KSO_WM_UNIT_TEXT_FILL_FORE_SCHEMECOLOR_INDEX" val="1"/>
  <p:tag name="KSO_WM_UNIT_TEXT_FILL_TYPE" val="1"/>
  <p:tag name="KSO_WM_UNIT_TEXT_TYPE" val="1"/>
  <p:tag name="KSO_WM_UNIT_USESOURCEFORMAT_APPLY" val="1"/>
</p:tagLst>
</file>

<file path=ppt/tags/tag3.xml><?xml version="1.0" encoding="utf-8"?>
<p:tagLst xmlns:p="http://schemas.openxmlformats.org/presentationml/2006/main">
  <p:tag name="KSO_WM_DIAGRAM_VIRTUALLY_FRAME" val="{&quot;height&quot;:197.42401574803148,&quot;left&quot;:104.69811023622046,&quot;top&quot;:170.83377952755905,&quot;width&quot;:301.8448031496063}"/>
</p:tagLst>
</file>

<file path=ppt/tags/tag30.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4_1"/>
  <p:tag name="KSO_WM_UNIT_ID" val="diagram20233151_3*l_h_a*1_4_1"/>
  <p:tag name="KSO_WM_TEMPLATE_CATEGORY" val="diagram"/>
  <p:tag name="KSO_WM_TEMPLATE_INDEX" val="20233151"/>
  <p:tag name="KSO_WM_UNIT_LAYERLEVEL" val="1_1_1"/>
  <p:tag name="KSO_WM_TAG_VERSION" val="3.0"/>
  <p:tag name="KSO_WM_UNIT_TEXT_FILL_FORE_SCHEMECOLOR_INDEX_BRIGHTNESS" val="0.15"/>
  <p:tag name="KSO_WM_DIAGRAM_GROUP_CODE" val="l1-1"/>
  <p:tag name="KSO_WM_DIAGRAM_MAX_ITEMCNT" val="4"/>
  <p:tag name="KSO_WM_DIAGRAM_MIN_ITEMCNT" val="2"/>
  <p:tag name="KSO_WM_DIAGRAM_VIRTUALLY_FRAME" val="{&quot;height&quot;:366.4813537597656,&quot;left&quot;:599.7,&quot;top&quot;:114.86861445869981,&quot;width&quot;:351.43629921259856}"/>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PRESET_TEXT" val="添加标题"/>
  <p:tag name="KSO_WM_UNIT_TEXT_FILL_FORE_SCHEMECOLOR_INDEX" val="1"/>
  <p:tag name="KSO_WM_UNIT_TEXT_FILL_TYPE" val="1"/>
  <p:tag name="KSO_WM_UNIT_TEXT_TYPE" val="1"/>
  <p:tag name="KSO_WM_UNIT_USESOURCEFORMAT_APPLY" val="1"/>
</p:tagLst>
</file>

<file path=ppt/tags/tag31.xml><?xml version="1.0" encoding="utf-8"?>
<p:tagLst xmlns:p="http://schemas.openxmlformats.org/presentationml/2006/main">
  <p:tag name="KSO_WM_UNIT_NOCLEAR" val="0"/>
  <p:tag name="KSO_WM_UNIT_VALUE" val="1144"/>
  <p:tag name="KSO_WM_UNIT_HIGHLIGHT" val="0"/>
  <p:tag name="KSO_WM_UNIT_COMPATIBLE" val="0"/>
  <p:tag name="KSO_WM_UNIT_DIAGRAM_ISNUMVISUAL" val="0"/>
  <p:tag name="KSO_WM_UNIT_DIAGRAM_ISREFERUNIT" val="0"/>
  <p:tag name="KSO_WM_UNIT_TYPE" val="f"/>
  <p:tag name="KSO_WM_UNIT_INDEX" val="1"/>
  <p:tag name="KSO_WM_UNIT_ID" val="diagram20200778_1*f*1"/>
  <p:tag name="KSO_WM_TEMPLATE_CATEGORY" val="diagram"/>
  <p:tag name="KSO_WM_TEMPLATE_INDEX" val="20200778"/>
  <p:tag name="KSO_WM_UNIT_LAYERLEVEL" val="1"/>
  <p:tag name="KSO_WM_TAG_VERSION" val="1.0"/>
  <p:tag name="KSO_WM_BEAUTIFY_FLAG" val="#wm#"/>
  <p:tag name="KSO_WM_UNIT_PRESET_TEXT" val="点击此处添加正文，文字是您思想的提炼，为了演示发布的良好效果，请言简意赅的阐述您的观点。&#13;您的正文已经经简明扼要，字字珠玑，但信息却千丝万缕、错综复杂，需要用更多的文字来表述；但请您尽可能提炼思想的精髓，否则容易造成观者的阅读压力，适得其反。&#13;正如我们都希望改变世界，希望给别人带去光明，但更多时候我们只需要播下一颗种子，自然有微风吹拂，雨露滋养。恰如其分的表达观点，往往事半功倍。&#13;当您的正文内容到达这个限度时，或许已经不纯粹作用于演示，极大可能运用于阅读领域；无论是传播观点、知识分享还是汇报工作，内容的详尽固然重要，但请一定注意信息框架的清晰，这样才能使内容层次分明，页面简洁易读。"/>
  <p:tag name="KSO_WM_UNIT_SUBTYPE" val="a"/>
  <p:tag name="KSO_WM_UNIT_TEXT_FILL_FORE_SCHEMECOLOR_INDEX_BRIGHTNESS" val="0.25"/>
  <p:tag name="KSO_WM_UNIT_TEXT_FILL_FORE_SCHEMECOLOR_INDEX" val="13"/>
  <p:tag name="KSO_WM_UNIT_TEXT_FILL_TYPE" val="1"/>
</p:tagLst>
</file>

<file path=ppt/tags/tag32.xml><?xml version="1.0" encoding="utf-8"?>
<p:tagLst xmlns:p="http://schemas.openxmlformats.org/presentationml/2006/main">
  <p:tag name="KSO_WM_UNIT_NOCLEAR" val="0"/>
  <p:tag name="KSO_WM_UNIT_VALUE" val="1144"/>
  <p:tag name="KSO_WM_UNIT_HIGHLIGHT" val="0"/>
  <p:tag name="KSO_WM_UNIT_COMPATIBLE" val="0"/>
  <p:tag name="KSO_WM_UNIT_DIAGRAM_ISNUMVISUAL" val="0"/>
  <p:tag name="KSO_WM_UNIT_DIAGRAM_ISREFERUNIT" val="0"/>
  <p:tag name="KSO_WM_UNIT_TYPE" val="f"/>
  <p:tag name="KSO_WM_UNIT_INDEX" val="1"/>
  <p:tag name="KSO_WM_UNIT_ID" val="diagram20200778_1*f*1"/>
  <p:tag name="KSO_WM_TEMPLATE_CATEGORY" val="diagram"/>
  <p:tag name="KSO_WM_TEMPLATE_INDEX" val="20200778"/>
  <p:tag name="KSO_WM_UNIT_LAYERLEVEL" val="1"/>
  <p:tag name="KSO_WM_TAG_VERSION" val="1.0"/>
  <p:tag name="KSO_WM_BEAUTIFY_FLAG" val="#wm#"/>
  <p:tag name="KSO_WM_UNIT_PRESET_TEXT" val="点击此处添加正文，文字是您思想的提炼，为了演示发布的良好效果，请言简意赅的阐述您的观点。&#13;您的正文已经经简明扼要，字字珠玑，但信息却千丝万缕、错综复杂，需要用更多的文字来表述；但请您尽可能提炼思想的精髓，否则容易造成观者的阅读压力，适得其反。&#13;正如我们都希望改变世界，希望给别人带去光明，但更多时候我们只需要播下一颗种子，自然有微风吹拂，雨露滋养。恰如其分的表达观点，往往事半功倍。&#13;当您的正文内容到达这个限度时，或许已经不纯粹作用于演示，极大可能运用于阅读领域；无论是传播观点、知识分享还是汇报工作，内容的详尽固然重要，但请一定注意信息框架的清晰，这样才能使内容层次分明，页面简洁易读。"/>
  <p:tag name="KSO_WM_UNIT_SUBTYPE" val="a"/>
  <p:tag name="KSO_WM_UNIT_TEXT_FILL_FORE_SCHEMECOLOR_INDEX_BRIGHTNESS" val="0.25"/>
  <p:tag name="KSO_WM_UNIT_TEXT_FILL_FORE_SCHEMECOLOR_INDEX" val="13"/>
  <p:tag name="KSO_WM_UNIT_TEXT_FILL_TYPE" val="1"/>
</p:tagLst>
</file>

<file path=ppt/tags/tag33.xml><?xml version="1.0" encoding="utf-8"?>
<p:tagLst xmlns:p="http://schemas.openxmlformats.org/presentationml/2006/main">
  <p:tag name="KSO_WM_UNIT_VALUE" val="1269*1269"/>
  <p:tag name="KSO_WM_UNIT_HIGHLIGHT" val="0"/>
  <p:tag name="KSO_WM_UNIT_COMPATIBLE" val="0"/>
  <p:tag name="KSO_WM_UNIT_DIAGRAM_ISNUMVISUAL" val="0"/>
  <p:tag name="KSO_WM_UNIT_DIAGRAM_ISREFERUNIT" val="0"/>
  <p:tag name="KSO_WM_UNIT_TYPE" val="d"/>
  <p:tag name="KSO_WM_UNIT_INDEX" val="1"/>
  <p:tag name="KSO_WM_UNIT_ID" val="diagram20208916_1*d*1"/>
  <p:tag name="KSO_WM_TEMPLATE_CATEGORY" val="diagram"/>
  <p:tag name="KSO_WM_TEMPLATE_INDEX" val="20208916"/>
  <p:tag name="KSO_WM_UNIT_LAYERLEVEL" val="1"/>
  <p:tag name="KSO_WM_TAG_VERSION" val="1.0"/>
  <p:tag name="KSO_WM_BEAUTIFY_FLAG" val="#wm#"/>
  <p:tag name="KSO_WM_CHIP_GROUPID" val="5e7310da9a230a26b9e88a19"/>
  <p:tag name="KSO_WM_CHIP_XID" val="5e7310da9a230a26b9e88a1a"/>
  <p:tag name="KSO_WM_UNIT_DEC_AREA_ID" val="c3fb6bec0d9343258f5c74a12d905f70"/>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t&quot;,&quot;fill_mode&quot;:&quot;full&quot;,&quot;sacle_strategy&quot;:&quot;smart&quot;}"/>
  <p:tag name="KSO_WM_ASSEMBLE_CHIP_INDEX" val="40adb4ca6f174998bf85ab18a59f802b"/>
  <p:tag name="KSO_WM_UNIT_SUPPORT_UNIT_TYPE" val="[&quot;d&quot;,&quot;α&quot;,&quot;β&quot;]"/>
  <p:tag name="KSO_WM_TEMPLATE_ASSEMBLE_XID" val="60656f924054ed1e2fb80cad"/>
  <p:tag name="KSO_WM_TEMPLATE_ASSEMBLE_GROUPID" val="60656f924054ed1e2fb80cad"/>
  <p:tag name="KSO_WM_UNIT_PICTURE_CLIP_FLAG" val="0"/>
</p:tagLst>
</file>

<file path=ppt/tags/tag34.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但请您尽可能提炼思想的精髓，否则容易造成观者的阅读压力，适得其反。正如我们都希望改变世界。"/>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08916_1*f*1"/>
  <p:tag name="KSO_WM_TEMPLATE_CATEGORY" val="diagram"/>
  <p:tag name="KSO_WM_TEMPLATE_INDEX" val="20208916"/>
  <p:tag name="KSO_WM_UNIT_LAYERLEVEL" val="1"/>
  <p:tag name="KSO_WM_TAG_VERSION" val="1.0"/>
  <p:tag name="KSO_WM_BEAUTIFY_FLAG" val="#wm#"/>
  <p:tag name="KSO_WM_UNIT_DEFAULT_FONT" val="14;20;2"/>
  <p:tag name="KSO_WM_UNIT_BLOCK" val="0"/>
  <p:tag name="KSO_WM_UNIT_VALUE" val="168"/>
  <p:tag name="KSO_WM_UNIT_SHOW_EDIT_AREA_INDICATION" val="1"/>
  <p:tag name="KSO_WM_CHIP_GROUPID" val="5e6b05596848fb12bee65ac8"/>
  <p:tag name="KSO_WM_CHIP_XID" val="5e6b05596848fb12bee65aca"/>
  <p:tag name="KSO_WM_UNIT_DEC_AREA_ID" val="d08b7fac3f594d4db665b73165b5675e"/>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t&quot;,&quot;fill_mode&quot;:&quot;full&quot;,&quot;sacle_strategy&quot;:&quot;smart&quot;}"/>
  <p:tag name="KSO_WM_ASSEMBLE_CHIP_INDEX" val="6e5a85570631441794e981b4ff840cbc"/>
  <p:tag name="KSO_WM_UNIT_SUPPORT_UNIT_TYPE" val="[&quot;d&quot;]"/>
  <p:tag name="KSO_WM_UNIT_TEXT_FILL_FORE_SCHEMECOLOR_INDEX_BRIGHTNESS" val="0.25"/>
  <p:tag name="KSO_WM_UNIT_TEXT_FILL_FORE_SCHEMECOLOR_INDEX" val="13"/>
  <p:tag name="KSO_WM_UNIT_TEXT_FILL_TYPE" val="1"/>
  <p:tag name="KSO_WM_TEMPLATE_ASSEMBLE_XID" val="60656f924054ed1e2fb80cad"/>
  <p:tag name="KSO_WM_TEMPLATE_ASSEMBLE_GROUPID" val="60656f924054ed1e2fb80cad"/>
</p:tagLst>
</file>

<file path=ppt/tags/tag35.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
  <p:tag name="KSO_WM_UNIT_NOCLEAR" val="0"/>
  <p:tag name="KSO_WM_UNIT_HIGHLIGHT" val="0"/>
  <p:tag name="KSO_WM_UNIT_COMPATIBLE" val="0"/>
  <p:tag name="KSO_WM_UNIT_DIAGRAM_ISNUMVISUAL" val="0"/>
  <p:tag name="KSO_WM_UNIT_DIAGRAM_ISREFERUNIT" val="0"/>
  <p:tag name="KSO_WM_UNIT_TYPE" val="f"/>
  <p:tag name="KSO_WM_UNIT_INDEX" val="2"/>
  <p:tag name="KSO_WM_UNIT_ID" val="diagram20208916_1*f*2"/>
  <p:tag name="KSO_WM_TEMPLATE_CATEGORY" val="diagram"/>
  <p:tag name="KSO_WM_TEMPLATE_INDEX" val="20208916"/>
  <p:tag name="KSO_WM_UNIT_LAYERLEVEL" val="1"/>
  <p:tag name="KSO_WM_TAG_VERSION" val="1.0"/>
  <p:tag name="KSO_WM_BEAUTIFY_FLAG" val="#wm#"/>
  <p:tag name="KSO_WM_UNIT_DEFAULT_FONT" val="14;20;2"/>
  <p:tag name="KSO_WM_UNIT_BLOCK" val="0"/>
  <p:tag name="KSO_WM_UNIT_VALUE" val="96"/>
  <p:tag name="KSO_WM_UNIT_SHOW_EDIT_AREA_INDICATION" val="1"/>
  <p:tag name="KSO_WM_CHIP_GROUPID" val="5e6b05596848fb12bee65ac8"/>
  <p:tag name="KSO_WM_CHIP_XID" val="5e6b05596848fb12bee65aca"/>
  <p:tag name="KSO_WM_UNIT_DEC_AREA_ID" val="2e64e64c8c354c06b8c5af1fa6cc0d7c"/>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t&quot;,&quot;fill_mode&quot;:&quot;full&quot;,&quot;sacle_strategy&quot;:&quot;smart&quot;}"/>
  <p:tag name="KSO_WM_ASSEMBLE_CHIP_INDEX" val="7066aac74bd240b28ce18fd2a2babc30"/>
  <p:tag name="KSO_WM_UNIT_SUPPORT_UNIT_TYPE" val="[&quot;d&quot;]"/>
  <p:tag name="KSO_WM_UNIT_TEXT_FILL_FORE_SCHEMECOLOR_INDEX_BRIGHTNESS" val="0.25"/>
  <p:tag name="KSO_WM_UNIT_TEXT_FILL_FORE_SCHEMECOLOR_INDEX" val="13"/>
  <p:tag name="KSO_WM_UNIT_TEXT_FILL_TYPE" val="1"/>
  <p:tag name="KSO_WM_TEMPLATE_ASSEMBLE_XID" val="60656f924054ed1e2fb80cad"/>
  <p:tag name="KSO_WM_TEMPLATE_ASSEMBLE_GROUPID" val="60656f924054ed1e2fb80cad"/>
</p:tagLst>
</file>

<file path=ppt/tags/tag36.xml><?xml version="1.0" encoding="utf-8"?>
<p:tagLst xmlns:p="http://schemas.openxmlformats.org/presentationml/2006/main">
  <p:tag name="KSO_WM_UNIT_VALUE" val="1269*1269"/>
  <p:tag name="KSO_WM_UNIT_HIGHLIGHT" val="0"/>
  <p:tag name="KSO_WM_UNIT_COMPATIBLE" val="0"/>
  <p:tag name="KSO_WM_UNIT_DIAGRAM_ISNUMVISUAL" val="0"/>
  <p:tag name="KSO_WM_UNIT_DIAGRAM_ISREFERUNIT" val="0"/>
  <p:tag name="KSO_WM_UNIT_TYPE" val="d"/>
  <p:tag name="KSO_WM_UNIT_INDEX" val="1"/>
  <p:tag name="KSO_WM_UNIT_ID" val="diagram20208916_1*d*1"/>
  <p:tag name="KSO_WM_TEMPLATE_CATEGORY" val="diagram"/>
  <p:tag name="KSO_WM_TEMPLATE_INDEX" val="20208916"/>
  <p:tag name="KSO_WM_UNIT_LAYERLEVEL" val="1"/>
  <p:tag name="KSO_WM_TAG_VERSION" val="1.0"/>
  <p:tag name="KSO_WM_BEAUTIFY_FLAG" val="#wm#"/>
  <p:tag name="KSO_WM_CHIP_GROUPID" val="5e7310da9a230a26b9e88a19"/>
  <p:tag name="KSO_WM_CHIP_XID" val="5e7310da9a230a26b9e88a1a"/>
  <p:tag name="KSO_WM_UNIT_DEC_AREA_ID" val="c3fb6bec0d9343258f5c74a12d905f70"/>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t&quot;,&quot;fill_mode&quot;:&quot;full&quot;,&quot;sacle_strategy&quot;:&quot;smart&quot;}"/>
  <p:tag name="KSO_WM_ASSEMBLE_CHIP_INDEX" val="40adb4ca6f174998bf85ab18a59f802b"/>
  <p:tag name="KSO_WM_UNIT_SUPPORT_UNIT_TYPE" val="[&quot;d&quot;,&quot;α&quot;,&quot;β&quot;]"/>
  <p:tag name="KSO_WM_TEMPLATE_ASSEMBLE_XID" val="60656f924054ed1e2fb80cad"/>
  <p:tag name="KSO_WM_TEMPLATE_ASSEMBLE_GROUPID" val="60656f924054ed1e2fb80cad"/>
  <p:tag name="KSO_WM_UNIT_PICTURE_CLIP_FLAG" val="0"/>
</p:tagLst>
</file>

<file path=ppt/tags/tag37.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但请您尽可能提炼思想的精髓，否则容易造成观者的阅读压力，适得其反。正如我们都希望改变世界。"/>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08916_1*f*1"/>
  <p:tag name="KSO_WM_TEMPLATE_CATEGORY" val="diagram"/>
  <p:tag name="KSO_WM_TEMPLATE_INDEX" val="20208916"/>
  <p:tag name="KSO_WM_UNIT_LAYERLEVEL" val="1"/>
  <p:tag name="KSO_WM_TAG_VERSION" val="1.0"/>
  <p:tag name="KSO_WM_BEAUTIFY_FLAG" val="#wm#"/>
  <p:tag name="KSO_WM_UNIT_DEFAULT_FONT" val="14;20;2"/>
  <p:tag name="KSO_WM_UNIT_BLOCK" val="0"/>
  <p:tag name="KSO_WM_UNIT_VALUE" val="168"/>
  <p:tag name="KSO_WM_UNIT_SHOW_EDIT_AREA_INDICATION" val="1"/>
  <p:tag name="KSO_WM_CHIP_GROUPID" val="5e6b05596848fb12bee65ac8"/>
  <p:tag name="KSO_WM_CHIP_XID" val="5e6b05596848fb12bee65aca"/>
  <p:tag name="KSO_WM_UNIT_DEC_AREA_ID" val="d08b7fac3f594d4db665b73165b5675e"/>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t&quot;,&quot;fill_mode&quot;:&quot;full&quot;,&quot;sacle_strategy&quot;:&quot;smart&quot;}"/>
  <p:tag name="KSO_WM_ASSEMBLE_CHIP_INDEX" val="6e5a85570631441794e981b4ff840cbc"/>
  <p:tag name="KSO_WM_UNIT_SUPPORT_UNIT_TYPE" val="[&quot;d&quot;]"/>
  <p:tag name="KSO_WM_UNIT_TEXT_FILL_FORE_SCHEMECOLOR_INDEX_BRIGHTNESS" val="0.25"/>
  <p:tag name="KSO_WM_UNIT_TEXT_FILL_FORE_SCHEMECOLOR_INDEX" val="13"/>
  <p:tag name="KSO_WM_UNIT_TEXT_FILL_TYPE" val="1"/>
  <p:tag name="KSO_WM_TEMPLATE_ASSEMBLE_XID" val="60656f924054ed1e2fb80cad"/>
  <p:tag name="KSO_WM_TEMPLATE_ASSEMBLE_GROUPID" val="60656f924054ed1e2fb80cad"/>
</p:tagLst>
</file>

<file path=ppt/tags/tag38.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
  <p:tag name="KSO_WM_UNIT_NOCLEAR" val="0"/>
  <p:tag name="KSO_WM_UNIT_HIGHLIGHT" val="0"/>
  <p:tag name="KSO_WM_UNIT_COMPATIBLE" val="0"/>
  <p:tag name="KSO_WM_UNIT_DIAGRAM_ISNUMVISUAL" val="0"/>
  <p:tag name="KSO_WM_UNIT_DIAGRAM_ISREFERUNIT" val="0"/>
  <p:tag name="KSO_WM_UNIT_TYPE" val="f"/>
  <p:tag name="KSO_WM_UNIT_INDEX" val="2"/>
  <p:tag name="KSO_WM_UNIT_ID" val="diagram20208916_1*f*2"/>
  <p:tag name="KSO_WM_TEMPLATE_CATEGORY" val="diagram"/>
  <p:tag name="KSO_WM_TEMPLATE_INDEX" val="20208916"/>
  <p:tag name="KSO_WM_UNIT_LAYERLEVEL" val="1"/>
  <p:tag name="KSO_WM_TAG_VERSION" val="1.0"/>
  <p:tag name="KSO_WM_BEAUTIFY_FLAG" val="#wm#"/>
  <p:tag name="KSO_WM_UNIT_DEFAULT_FONT" val="14;20;2"/>
  <p:tag name="KSO_WM_UNIT_BLOCK" val="0"/>
  <p:tag name="KSO_WM_UNIT_VALUE" val="96"/>
  <p:tag name="KSO_WM_UNIT_SHOW_EDIT_AREA_INDICATION" val="1"/>
  <p:tag name="KSO_WM_CHIP_GROUPID" val="5e6b05596848fb12bee65ac8"/>
  <p:tag name="KSO_WM_CHIP_XID" val="5e6b05596848fb12bee65aca"/>
  <p:tag name="KSO_WM_UNIT_DEC_AREA_ID" val="2e64e64c8c354c06b8c5af1fa6cc0d7c"/>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t&quot;,&quot;fill_mode&quot;:&quot;full&quot;,&quot;sacle_strategy&quot;:&quot;smart&quot;}"/>
  <p:tag name="KSO_WM_ASSEMBLE_CHIP_INDEX" val="7066aac74bd240b28ce18fd2a2babc30"/>
  <p:tag name="KSO_WM_UNIT_SUPPORT_UNIT_TYPE" val="[&quot;d&quot;]"/>
  <p:tag name="KSO_WM_UNIT_TEXT_FILL_FORE_SCHEMECOLOR_INDEX_BRIGHTNESS" val="0.25"/>
  <p:tag name="KSO_WM_UNIT_TEXT_FILL_FORE_SCHEMECOLOR_INDEX" val="13"/>
  <p:tag name="KSO_WM_UNIT_TEXT_FILL_TYPE" val="1"/>
  <p:tag name="KSO_WM_TEMPLATE_ASSEMBLE_XID" val="60656f924054ed1e2fb80cad"/>
  <p:tag name="KSO_WM_TEMPLATE_ASSEMBLE_GROUPID" val="60656f924054ed1e2fb80cad"/>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14419_1*i*1"/>
  <p:tag name="KSO_WM_UNIT_LAYERLEVEL" val="1"/>
  <p:tag name="KSO_WM_TAG_VERSION" val="1.0"/>
  <p:tag name="KSO_WM_BEAUTIFY_FLAG" val="#wm#"/>
  <p:tag name="KSO_WM_UNIT_SUBTYPE" val="h"/>
  <p:tag name="KSO_WM_SLIDE_BACKGROUND_TYPE" val="frame"/>
  <p:tag name="KSO_WM_SLIDE_BK_DARK_LIGHT" val="2"/>
  <p:tag name="KSO_WM_UNIT_BK_DARK_LIGHT" val="2"/>
  <p:tag name="KSO_WM_UNIT_FILL_FORE_SCHEMECOLOR_INDEX_BRIGHTNESS" val="0"/>
  <p:tag name="KSO_WM_UNIT_FILL_FORE_SCHEMECOLOR_INDEX" val="16"/>
  <p:tag name="KSO_WM_UNIT_FILL_TYPE" val="1"/>
  <p:tag name="KSO_WM_UNIT_TEXT_FILL_FORE_SCHEMECOLOR_INDEX_BRIGHTNESS" val="0"/>
  <p:tag name="KSO_WM_UNIT_TEXT_FILL_FORE_SCHEMECOLOR_INDEX" val="2"/>
  <p:tag name="KSO_WM_UNIT_TEXT_FILL_TYPE" val="1"/>
  <p:tag name="KSO_WM_TEMPLATE_CATEGORY" val="diagram"/>
  <p:tag name="KSO_WM_TEMPLATE_INDEX" val="20214419"/>
  <p:tag name="KSO_WM_UNIT_VALUE" val="1150"/>
  <p:tag name="KSO_WM_TEMPLATE_ASSEMBLE_XID" val="60656e8b4054ed1e2fb7fb21"/>
  <p:tag name="KSO_WM_TEMPLATE_ASSEMBLE_GROUPID" val="60656e8b4054ed1e2fb7fb21"/>
</p:tagLst>
</file>

<file path=ppt/tags/tag4.xml><?xml version="1.0" encoding="utf-8"?>
<p:tagLst xmlns:p="http://schemas.openxmlformats.org/presentationml/2006/main">
  <p:tag name="KSO_WM_DIAGRAM_VIRTUALLY_FRAME" val="{&quot;height&quot;:197.42401574803148,&quot;left&quot;:104.69811023622046,&quot;top&quot;:170.83377952755905,&quot;width&quot;:301.8448031496063}"/>
</p:tagLst>
</file>

<file path=ppt/tags/tag40.xml><?xml version="1.0" encoding="utf-8"?>
<p:tagLst xmlns:p="http://schemas.openxmlformats.org/presentationml/2006/main">
  <p:tag name="KSO_WM_UNIT_VALUE" val="508*1988"/>
  <p:tag name="KSO_WM_UNIT_HIGHLIGHT" val="0"/>
  <p:tag name="KSO_WM_UNIT_COMPATIBLE" val="0"/>
  <p:tag name="KSO_WM_UNIT_DIAGRAM_ISNUMVISUAL" val="0"/>
  <p:tag name="KSO_WM_UNIT_DIAGRAM_ISREFERUNIT" val="0"/>
  <p:tag name="KSO_WM_UNIT_TYPE" val="d"/>
  <p:tag name="KSO_WM_UNIT_INDEX" val="2"/>
  <p:tag name="KSO_WM_UNIT_ID" val="diagram20214419_1*d*2"/>
  <p:tag name="KSO_WM_TEMPLATE_CATEGORY" val="diagram"/>
  <p:tag name="KSO_WM_TEMPLATE_INDEX" val="20214419"/>
  <p:tag name="KSO_WM_UNIT_LAYERLEVEL" val="1"/>
  <p:tag name="KSO_WM_TAG_VERSION" val="1.0"/>
  <p:tag name="KSO_WM_BEAUTIFY_FLAG" val="#wm#"/>
  <p:tag name="KSO_WM_CHIP_GROUPID" val="5e7310da9a230a26b9e88a19"/>
  <p:tag name="KSO_WM_CHIP_XID" val="5e7310da9a230a26b9e88a1a"/>
  <p:tag name="KSO_WM_UNIT_DEC_AREA_ID" val="0a58e3e61f0740329b33982cd5d8fe41"/>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m&quot;,&quot;fill_mode&quot;:&quot;full&quot;,&quot;sacle_strategy&quot;:&quot;smart&quot;}"/>
  <p:tag name="KSO_WM_ASSEMBLE_CHIP_INDEX" val="e1d89846979e43888c654091669a4754"/>
  <p:tag name="KSO_WM_TEMPLATE_ASSEMBLE_XID" val="60656e8b4054ed1e2fb7fb21"/>
  <p:tag name="KSO_WM_TEMPLATE_ASSEMBLE_GROUPID" val="60656e8b4054ed1e2fb7fb21"/>
  <p:tag name="KSO_WM_UNIT_PICTURE_CLIP_FLAG" val="0"/>
</p:tagLst>
</file>

<file path=ppt/tags/tag41.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4419_1*f*1"/>
  <p:tag name="KSO_WM_TEMPLATE_CATEGORY" val="diagram"/>
  <p:tag name="KSO_WM_TEMPLATE_INDEX" val="20214419"/>
  <p:tag name="KSO_WM_UNIT_LAYERLEVEL" val="1"/>
  <p:tag name="KSO_WM_TAG_VERSION" val="1.0"/>
  <p:tag name="KSO_WM_BEAUTIFY_FLAG" val="#wm#"/>
  <p:tag name="KSO_WM_UNIT_DEFAULT_FONT" val="14;20;2"/>
  <p:tag name="KSO_WM_UNIT_BLOCK" val="0"/>
  <p:tag name="KSO_WM_UNIT_VALUE" val="70"/>
  <p:tag name="KSO_WM_UNIT_SHOW_EDIT_AREA_INDICATION" val="1"/>
  <p:tag name="KSO_WM_CHIP_GROUPID" val="5e6b05596848fb12bee65ac8"/>
  <p:tag name="KSO_WM_CHIP_XID" val="5e6b05596848fb12bee65aca"/>
  <p:tag name="KSO_WM_UNIT_DEC_AREA_ID" val="7ccb89b182d746a7b03d4fef23dc2dde"/>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m&quot;,&quot;fill_mode&quot;:&quot;full&quot;,&quot;sacle_strategy&quot;:&quot;smart&quot;}"/>
  <p:tag name="KSO_WM_ASSEMBLE_CHIP_INDEX" val="53e168d99201419e8408b7a758735a12"/>
  <p:tag name="KSO_WM_UNIT_SUPPORT_BIG_FONT" val="1"/>
  <p:tag name="KSO_WM_UNIT_TEXT_FILL_FORE_SCHEMECOLOR_INDEX_BRIGHTNESS" val="0.25"/>
  <p:tag name="KSO_WM_UNIT_TEXT_FILL_FORE_SCHEMECOLOR_INDEX" val="13"/>
  <p:tag name="KSO_WM_UNIT_TEXT_FILL_TYPE" val="1"/>
  <p:tag name="KSO_WM_TEMPLATE_ASSEMBLE_XID" val="60656e8b4054ed1e2fb7fb21"/>
  <p:tag name="KSO_WM_TEMPLATE_ASSEMBLE_GROUPID" val="60656e8b4054ed1e2fb7fb21"/>
</p:tagLst>
</file>

<file path=ppt/tags/tag42.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
  <p:tag name="KSO_WM_UNIT_NOCLEAR" val="0"/>
  <p:tag name="KSO_WM_UNIT_HIGHLIGHT" val="0"/>
  <p:tag name="KSO_WM_UNIT_COMPATIBLE" val="0"/>
  <p:tag name="KSO_WM_UNIT_DIAGRAM_ISNUMVISUAL" val="0"/>
  <p:tag name="KSO_WM_UNIT_DIAGRAM_ISREFERUNIT" val="0"/>
  <p:tag name="KSO_WM_UNIT_TYPE" val="f"/>
  <p:tag name="KSO_WM_UNIT_INDEX" val="2"/>
  <p:tag name="KSO_WM_UNIT_ID" val="diagram20214419_1*f*2"/>
  <p:tag name="KSO_WM_TEMPLATE_CATEGORY" val="diagram"/>
  <p:tag name="KSO_WM_TEMPLATE_INDEX" val="20214419"/>
  <p:tag name="KSO_WM_UNIT_LAYERLEVEL" val="1"/>
  <p:tag name="KSO_WM_TAG_VERSION" val="1.0"/>
  <p:tag name="KSO_WM_BEAUTIFY_FLAG" val="#wm#"/>
  <p:tag name="KSO_WM_UNIT_DEFAULT_FONT" val="14;20;2"/>
  <p:tag name="KSO_WM_UNIT_BLOCK" val="0"/>
  <p:tag name="KSO_WM_UNIT_VALUE" val="70"/>
  <p:tag name="KSO_WM_UNIT_SHOW_EDIT_AREA_INDICATION" val="1"/>
  <p:tag name="KSO_WM_CHIP_GROUPID" val="5e6b05596848fb12bee65ac8"/>
  <p:tag name="KSO_WM_CHIP_XID" val="5e6b05596848fb12bee65aca"/>
  <p:tag name="KSO_WM_UNIT_DEC_AREA_ID" val="a33a6c15666a4bf78021d4e011ac1e69"/>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m&quot;,&quot;fill_mode&quot;:&quot;full&quot;,&quot;sacle_strategy&quot;:&quot;smart&quot;}"/>
  <p:tag name="KSO_WM_ASSEMBLE_CHIP_INDEX" val="e9c592b9c001402dbc403b7a6e8fa2bf"/>
  <p:tag name="KSO_WM_UNIT_SUPPORT_BIG_FONT" val="1"/>
  <p:tag name="KSO_WM_UNIT_TEXT_FILL_FORE_SCHEMECOLOR_INDEX_BRIGHTNESS" val="0.25"/>
  <p:tag name="KSO_WM_UNIT_TEXT_FILL_FORE_SCHEMECOLOR_INDEX" val="13"/>
  <p:tag name="KSO_WM_UNIT_TEXT_FILL_TYPE" val="1"/>
  <p:tag name="KSO_WM_TEMPLATE_ASSEMBLE_XID" val="60656e8b4054ed1e2fb7fb21"/>
  <p:tag name="KSO_WM_TEMPLATE_ASSEMBLE_GROUPID" val="60656e8b4054ed1e2fb7fb21"/>
</p:tagLst>
</file>

<file path=ppt/tags/tag43.xml><?xml version="1.0" encoding="utf-8"?>
<p:tagLst xmlns:p="http://schemas.openxmlformats.org/presentationml/2006/main">
  <p:tag name="KSO_WM_UNIT_VALUE" val="508*1988"/>
  <p:tag name="KSO_WM_UNIT_HIGHLIGHT" val="0"/>
  <p:tag name="KSO_WM_UNIT_COMPATIBLE" val="0"/>
  <p:tag name="KSO_WM_UNIT_DIAGRAM_ISNUMVISUAL" val="0"/>
  <p:tag name="KSO_WM_UNIT_DIAGRAM_ISREFERUNIT" val="0"/>
  <p:tag name="KSO_WM_UNIT_TYPE" val="d"/>
  <p:tag name="KSO_WM_UNIT_INDEX" val="1"/>
  <p:tag name="KSO_WM_UNIT_ID" val="diagram20214419_1*d*1"/>
  <p:tag name="KSO_WM_TEMPLATE_CATEGORY" val="diagram"/>
  <p:tag name="KSO_WM_TEMPLATE_INDEX" val="20214419"/>
  <p:tag name="KSO_WM_UNIT_LAYERLEVEL" val="1"/>
  <p:tag name="KSO_WM_TAG_VERSION" val="1.0"/>
  <p:tag name="KSO_WM_BEAUTIFY_FLAG" val="#wm#"/>
  <p:tag name="KSO_WM_CHIP_GROUPID" val="5e7310da9a230a26b9e88a19"/>
  <p:tag name="KSO_WM_CHIP_XID" val="5e7310da9a230a26b9e88a1a"/>
  <p:tag name="KSO_WM_UNIT_DEC_AREA_ID" val="81fa52e7e4534c2da3017c7ab5c25d8a"/>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m&quot;,&quot;fill_mode&quot;:&quot;full&quot;,&quot;sacle_strategy&quot;:&quot;smart&quot;}"/>
  <p:tag name="KSO_WM_ASSEMBLE_CHIP_INDEX" val="5aa873658ef844efa6ac718dc2600246"/>
  <p:tag name="KSO_WM_TEMPLATE_ASSEMBLE_XID" val="60656e8b4054ed1e2fb7fb21"/>
  <p:tag name="KSO_WM_TEMPLATE_ASSEMBLE_GROUPID" val="60656e8b4054ed1e2fb7fb21"/>
  <p:tag name="KSO_WM_UNIT_PICTURE_CLIP_FLAG" val="0"/>
</p:tagLst>
</file>

<file path=ppt/tags/tag44.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地阐述您的观点。您的内容已经简明扼要，字字珠玑，但信息却千丝万缕、错综复杂，需要用更多的文字来表述；但请您尽可能提炼思想的精髓，否则容易造成观者的阅读压力，适得其反。"/>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07780_1*f*1"/>
  <p:tag name="KSO_WM_TEMPLATE_CATEGORY" val="diagram"/>
  <p:tag name="KSO_WM_TEMPLATE_INDEX" val="20207780"/>
  <p:tag name="KSO_WM_UNIT_LAYERLEVEL" val="1"/>
  <p:tag name="KSO_WM_TAG_VERSION" val="1.0"/>
  <p:tag name="KSO_WM_BEAUTIFY_FLAG" val="#wm#"/>
  <p:tag name="KSO_WM_UNIT_DEFAULT_FONT" val="14;20;2"/>
  <p:tag name="KSO_WM_UNIT_BLOCK" val="0"/>
  <p:tag name="KSO_WM_UNIT_VALUE" val="160"/>
  <p:tag name="KSO_WM_UNIT_SHOW_EDIT_AREA_INDICATION" val="1"/>
  <p:tag name="KSO_WM_CHIP_GROUPID" val="5e6b05596848fb12bee65ac8"/>
  <p:tag name="KSO_WM_CHIP_XID" val="5e6b05596848fb12bee65aca"/>
  <p:tag name="KSO_WM_UNIT_DEC_AREA_ID" val="d455e1c7a7e74a678346b25b0e6fa814"/>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m&quot;,&quot;fill_mode&quot;:&quot;full&quot;,&quot;sacle_strategy&quot;:&quot;smart&quot;}"/>
  <p:tag name="KSO_WM_ASSEMBLE_CHIP_INDEX" val="02111354e2164d6491a66ac032bd082a"/>
  <p:tag name="KSO_WM_UNIT_TEXT_FILL_FORE_SCHEMECOLOR_INDEX_BRIGHTNESS" val="0.25"/>
  <p:tag name="KSO_WM_UNIT_TEXT_FILL_FORE_SCHEMECOLOR_INDEX" val="13"/>
  <p:tag name="KSO_WM_UNIT_TEXT_FILL_TYPE" val="1"/>
  <p:tag name="KSO_WM_TEMPLATE_ASSEMBLE_XID" val="638896a10c9383becde4cd6c"/>
  <p:tag name="KSO_WM_TEMPLATE_ASSEMBLE_GROUPID" val="638896a10c9383becde4cd6c"/>
</p:tagLst>
</file>

<file path=ppt/tags/tag45.xml><?xml version="1.0" encoding="utf-8"?>
<p:tagLst xmlns:p="http://schemas.openxmlformats.org/presentationml/2006/main">
  <p:tag name="KSO_WM_UNIT_VALUE" val="804*1438"/>
  <p:tag name="KSO_WM_UNIT_HIGHLIGHT" val="0"/>
  <p:tag name="KSO_WM_UNIT_COMPATIBLE" val="0"/>
  <p:tag name="KSO_WM_UNIT_DIAGRAM_ISNUMVISUAL" val="0"/>
  <p:tag name="KSO_WM_UNIT_DIAGRAM_ISREFERUNIT" val="0"/>
  <p:tag name="KSO_WM_UNIT_TYPE" val="d"/>
  <p:tag name="KSO_WM_UNIT_INDEX" val="1"/>
  <p:tag name="KSO_WM_UNIT_ID" val="diagram20207780_1*d*1"/>
  <p:tag name="KSO_WM_TEMPLATE_CATEGORY" val="diagram"/>
  <p:tag name="KSO_WM_TEMPLATE_INDEX" val="20207780"/>
  <p:tag name="KSO_WM_UNIT_LAYERLEVEL" val="1"/>
  <p:tag name="KSO_WM_TAG_VERSION" val="1.0"/>
  <p:tag name="KSO_WM_BEAUTIFY_FLAG" val="#wm#"/>
  <p:tag name="KSO_WM_CHIP_GROUPID" val="5e7310da9a230a26b9e88a19"/>
  <p:tag name="KSO_WM_CHIP_XID" val="5e7310da9a230a26b9e88a1a"/>
  <p:tag name="KSO_WM_UNIT_DEC_AREA_ID" val="764ff9f53ceb4fd39c84c667a72dbba8"/>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m&quot;,&quot;fill_mode&quot;:&quot;full&quot;,&quot;sacle_strategy&quot;:&quot;smart&quot;}"/>
  <p:tag name="KSO_WM_ASSEMBLE_CHIP_INDEX" val="9a4415ce0117434389cdfbde783d37fd"/>
  <p:tag name="KSO_WM_UNIT_SUPPORT_UNIT_TYPE" val="[&quot;l&quot;,&quot;m&quot;,&quot;n&quot;,&quot;o&quot;,&quot;p&quot;,&quot;q&quot;,&quot;r&quot;,&quot;δ&quot;,&quot;ε&quot;,&quot;ζ&quot;,&quot;η&quot;,&quot;d&quot;,&quot;α&quot;,&quot;β&quot;,&quot;θ&quot;]"/>
  <p:tag name="KSO_WM_TEMPLATE_ASSEMBLE_XID" val="638896a10c9383becde4cd6c"/>
  <p:tag name="KSO_WM_TEMPLATE_ASSEMBLE_GROUPID" val="638896a10c9383becde4cd6c"/>
  <p:tag name="KSO_WM_UNIT_PICTURE_CLIP_FLAG" val="0"/>
</p:tagLst>
</file>

<file path=ppt/tags/tag46.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地阐述您的观点。您的内容已经简明扼要，字字珠玑，但信息却千丝万缕、错综复杂，需要用更多的文字来表述；但请您尽可能提炼思想的精髓，否则容易造成观者的阅读压力，适得其反。"/>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07780_1*f*1"/>
  <p:tag name="KSO_WM_TEMPLATE_CATEGORY" val="diagram"/>
  <p:tag name="KSO_WM_TEMPLATE_INDEX" val="20207780"/>
  <p:tag name="KSO_WM_UNIT_LAYERLEVEL" val="1"/>
  <p:tag name="KSO_WM_TAG_VERSION" val="1.0"/>
  <p:tag name="KSO_WM_BEAUTIFY_FLAG" val="#wm#"/>
  <p:tag name="KSO_WM_UNIT_DEFAULT_FONT" val="14;20;2"/>
  <p:tag name="KSO_WM_UNIT_BLOCK" val="0"/>
  <p:tag name="KSO_WM_UNIT_VALUE" val="160"/>
  <p:tag name="KSO_WM_UNIT_SHOW_EDIT_AREA_INDICATION" val="1"/>
  <p:tag name="KSO_WM_CHIP_GROUPID" val="5e6b05596848fb12bee65ac8"/>
  <p:tag name="KSO_WM_CHIP_XID" val="5e6b05596848fb12bee65aca"/>
  <p:tag name="KSO_WM_UNIT_DEC_AREA_ID" val="d455e1c7a7e74a678346b25b0e6fa814"/>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m&quot;,&quot;fill_mode&quot;:&quot;full&quot;,&quot;sacle_strategy&quot;:&quot;smart&quot;}"/>
  <p:tag name="KSO_WM_ASSEMBLE_CHIP_INDEX" val="02111354e2164d6491a66ac032bd082a"/>
  <p:tag name="KSO_WM_UNIT_TEXT_FILL_FORE_SCHEMECOLOR_INDEX_BRIGHTNESS" val="0.25"/>
  <p:tag name="KSO_WM_UNIT_TEXT_FILL_FORE_SCHEMECOLOR_INDEX" val="13"/>
  <p:tag name="KSO_WM_UNIT_TEXT_FILL_TYPE" val="1"/>
  <p:tag name="KSO_WM_TEMPLATE_ASSEMBLE_XID" val="638896a10c9383becde4cd6c"/>
  <p:tag name="KSO_WM_TEMPLATE_ASSEMBLE_GROUPID" val="638896a10c9383becde4cd6c"/>
</p:tagLst>
</file>

<file path=ppt/tags/tag47.xml><?xml version="1.0" encoding="utf-8"?>
<p:tagLst xmlns:p="http://schemas.openxmlformats.org/presentationml/2006/main">
  <p:tag name="KSO_WM_UNIT_VALUE" val="804*1438"/>
  <p:tag name="KSO_WM_UNIT_HIGHLIGHT" val="0"/>
  <p:tag name="KSO_WM_UNIT_COMPATIBLE" val="0"/>
  <p:tag name="KSO_WM_UNIT_DIAGRAM_ISNUMVISUAL" val="0"/>
  <p:tag name="KSO_WM_UNIT_DIAGRAM_ISREFERUNIT" val="0"/>
  <p:tag name="KSO_WM_UNIT_TYPE" val="d"/>
  <p:tag name="KSO_WM_UNIT_INDEX" val="1"/>
  <p:tag name="KSO_WM_UNIT_ID" val="diagram20207780_1*d*1"/>
  <p:tag name="KSO_WM_TEMPLATE_CATEGORY" val="diagram"/>
  <p:tag name="KSO_WM_TEMPLATE_INDEX" val="20207780"/>
  <p:tag name="KSO_WM_UNIT_LAYERLEVEL" val="1"/>
  <p:tag name="KSO_WM_TAG_VERSION" val="1.0"/>
  <p:tag name="KSO_WM_BEAUTIFY_FLAG" val="#wm#"/>
  <p:tag name="KSO_WM_CHIP_GROUPID" val="5e7310da9a230a26b9e88a19"/>
  <p:tag name="KSO_WM_CHIP_XID" val="5e7310da9a230a26b9e88a1a"/>
  <p:tag name="KSO_WM_UNIT_DEC_AREA_ID" val="764ff9f53ceb4fd39c84c667a72dbba8"/>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m&quot;,&quot;fill_mode&quot;:&quot;full&quot;,&quot;sacle_strategy&quot;:&quot;smart&quot;}"/>
  <p:tag name="KSO_WM_ASSEMBLE_CHIP_INDEX" val="9a4415ce0117434389cdfbde783d37fd"/>
  <p:tag name="KSO_WM_UNIT_SUPPORT_UNIT_TYPE" val="[&quot;l&quot;,&quot;m&quot;,&quot;n&quot;,&quot;o&quot;,&quot;p&quot;,&quot;q&quot;,&quot;r&quot;,&quot;δ&quot;,&quot;ε&quot;,&quot;ζ&quot;,&quot;η&quot;,&quot;d&quot;,&quot;α&quot;,&quot;β&quot;,&quot;θ&quot;]"/>
  <p:tag name="KSO_WM_TEMPLATE_ASSEMBLE_XID" val="638896a10c9383becde4cd6c"/>
  <p:tag name="KSO_WM_TEMPLATE_ASSEMBLE_GROUPID" val="638896a10c9383becde4cd6c"/>
  <p:tag name="KSO_WM_UNIT_PICTURE_CLIP_FLAG" val="0"/>
</p:tagLst>
</file>

<file path=ppt/tags/tag48.xml><?xml version="1.0" encoding="utf-8"?>
<p:tagLst xmlns:p="http://schemas.openxmlformats.org/presentationml/2006/main">
  <p:tag name="KSO_WM_UNIT_PLACING_PICTURE_USER_VIEWPORT" val="{&quot;height&quot;:4921,&quot;width&quot;:7690}"/>
</p:tagLst>
</file>

<file path=ppt/tags/tag49.xml><?xml version="1.0" encoding="utf-8"?>
<p:tagLst xmlns:p="http://schemas.openxmlformats.org/presentationml/2006/main">
  <p:tag name="KSO_WM_UNIT_PLACING_PICTURE_USER_VIEWPORT" val="{&quot;height&quot;:5065,&quot;width&quot;:8197}"/>
</p:tagLst>
</file>

<file path=ppt/tags/tag5.xml><?xml version="1.0" encoding="utf-8"?>
<p:tagLst xmlns:p="http://schemas.openxmlformats.org/presentationml/2006/main">
  <p:tag name="KSO_WM_DIAGRAM_VIRTUALLY_FRAME" val="{&quot;height&quot;:197.42401574803148,&quot;left&quot;:104.69811023622046,&quot;top&quot;:170.83377952755905,&quot;width&quot;:301.8448031496063}"/>
</p:tagLst>
</file>

<file path=ppt/tags/tag50.xml><?xml version="1.0" encoding="utf-8"?>
<p:tagLst xmlns:p="http://schemas.openxmlformats.org/presentationml/2006/main">
  <p:tag name="KSO_WM_UNIT_PLACING_PICTURE_USER_VIEWPORT" val="{&quot;height&quot;:3874,&quot;width&quot;:6269}"/>
</p:tagLst>
</file>

<file path=ppt/tags/tag51.xml><?xml version="1.0" encoding="utf-8"?>
<p:tagLst xmlns:p="http://schemas.openxmlformats.org/presentationml/2006/main">
  <p:tag name="KSO_WM_UNIT_PLACING_PICTURE_USER_VIEWPORT" val="{&quot;height&quot;:4921,&quot;width&quot;:7690}"/>
</p:tagLst>
</file>

<file path=ppt/tags/tag52.xml><?xml version="1.0" encoding="utf-8"?>
<p:tagLst xmlns:p="http://schemas.openxmlformats.org/presentationml/2006/main">
  <p:tag name="KSO_WM_UNIT_PLACING_PICTURE_USER_VIEWPORT" val="{&quot;height&quot;:5065,&quot;width&quot;:8197}"/>
</p:tagLst>
</file>

<file path=ppt/tags/tag53.xml><?xml version="1.0" encoding="utf-8"?>
<p:tagLst xmlns:p="http://schemas.openxmlformats.org/presentationml/2006/main">
  <p:tag name="KSO_WM_UNIT_PLACING_PICTURE_USER_VIEWPORT" val="{&quot;height&quot;:3874,&quot;width&quot;:6269}"/>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3"/>
  <p:tag name="KSO_WM_UNIT_ID" val="diagram20205570_1*l_h_i*1_1_3"/>
  <p:tag name="KSO_WM_TEMPLATE_CATEGORY" val="diagram"/>
  <p:tag name="KSO_WM_TEMPLATE_INDEX" val="20205570"/>
  <p:tag name="KSO_WM_UNIT_LAYERLEVEL" val="1_1_1"/>
  <p:tag name="KSO_WM_TAG_VERSION" val="1.0"/>
  <p:tag name="KSO_WM_BEAUTIFY_FLAG" val="#wm#"/>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13"/>
  <p:tag name="KSO_WM_UNIT_TEXT_FILL_TYPE" val="1"/>
  <p:tag name="KSO_WM_UNIT_USESOURCEFORMAT_APPLY" val="1"/>
  <p:tag name="KSO_WM_DIAGRAM_VIRTUALLY_FRAME" val="{&quot;height&quot;:473.1927559055119,&quot;left&quot;:33.2878937007874,&quot;top&quot;:48.010551181102365,&quot;width&quot;:445.9541535433071}"/>
</p:tagLst>
</file>

<file path=ppt/tags/tag55.xml><?xml version="1.0" encoding="utf-8"?>
<p:tagLst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05570_1*l_h_f*1_1_1"/>
  <p:tag name="KSO_WM_TEMPLATE_CATEGORY" val="diagram"/>
  <p:tag name="KSO_WM_TEMPLATE_INDEX" val="20205570"/>
  <p:tag name="KSO_WM_UNIT_LAYERLEVEL" val="1_1_1"/>
  <p:tag name="KSO_WM_TAG_VERSION" val="1.0"/>
  <p:tag name="KSO_WM_BEAUTIFY_FLAG" val="#wm#"/>
  <p:tag name="KSO_WM_UNIT_PRESET_TEXT" val="单击此处输入你的正文，文字是您思想的提炼，为了最终演示发布的良好效果，请尽量言简意赅的阐述观点；根据需要可酌情增减文字，以便观者可以准确理解您所传达的信息。单击此处输入你的正文，文字是您思想的提炼，为了最终演示发布的良好效果，请尽量言简意赅的阐述观点；根据需要可酌情增减文字以便准确理解您传达的信息。"/>
  <p:tag name="KSO_WM_UNIT_TEXT_FILL_FORE_SCHEMECOLOR_INDEX_BRIGHTNESS" val="0.15"/>
  <p:tag name="KSO_WM_UNIT_TEXT_FILL_FORE_SCHEMECOLOR_INDEX" val="13"/>
  <p:tag name="KSO_WM_UNIT_TEXT_FILL_TYPE" val="1"/>
  <p:tag name="KSO_WM_UNIT_USESOURCEFORMAT_APPLY" val="1"/>
  <p:tag name="KSO_WM_DIAGRAM_VIRTUALLY_FRAME" val="{&quot;height&quot;:473.1927559055119,&quot;left&quot;:33.2878937007874,&quot;top&quot;:48.010551181102365,&quot;width&quot;:445.9541535433071}"/>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1"/>
  <p:tag name="KSO_WM_UNIT_ID" val="diagram20205570_1*l_h_i*1_1_1"/>
  <p:tag name="KSO_WM_TEMPLATE_CATEGORY" val="diagram"/>
  <p:tag name="KSO_WM_TEMPLATE_INDEX" val="20205570"/>
  <p:tag name="KSO_WM_UNIT_LAYERLEVEL" val="1_1_1"/>
  <p:tag name="KSO_WM_TAG_VERSION" val="1.0"/>
  <p:tag name="KSO_WM_BEAUTIFY_FLAG" val="#wm#"/>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USESOURCEFORMAT_APPLY" val="1"/>
  <p:tag name="KSO_WM_DIAGRAM_VIRTUALLY_FRAME" val="{&quot;height&quot;:473.1927559055119,&quot;left&quot;:33.2878937007874,&quot;top&quot;:48.010551181102365,&quot;width&quot;:445.9541535433071}"/>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1_2"/>
  <p:tag name="KSO_WM_UNIT_ID" val="diagram20205570_1*l_h_i*1_1_2"/>
  <p:tag name="KSO_WM_TEMPLATE_CATEGORY" val="diagram"/>
  <p:tag name="KSO_WM_TEMPLATE_INDEX" val="20205570"/>
  <p:tag name="KSO_WM_UNIT_LAYERLEVEL" val="1_1_1"/>
  <p:tag name="KSO_WM_TAG_VERSION" val="1.0"/>
  <p:tag name="KSO_WM_BEAUTIFY_FLAG" val="#wm#"/>
  <p:tag name="KSO_WM_UNIT_TEXT_FILL_FORE_SCHEMECOLOR_INDEX_BRIGHTNESS" val="0"/>
  <p:tag name="KSO_WM_UNIT_TEXT_FILL_FORE_SCHEMECOLOR_INDEX" val="14"/>
  <p:tag name="KSO_WM_UNIT_TEXT_FILL_TYPE" val="1"/>
  <p:tag name="KSO_WM_UNIT_USESOURCEFORMAT_APPLY" val="1"/>
  <p:tag name="KSO_WM_DIAGRAM_VIRTUALLY_FRAME" val="{&quot;height&quot;:473.1927559055119,&quot;left&quot;:33.2878937007874,&quot;top&quot;:48.010551181102365,&quot;width&quot;:445.9541535433071}"/>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3"/>
  <p:tag name="KSO_WM_UNIT_ID" val="diagram20205570_1*l_h_i*1_2_3"/>
  <p:tag name="KSO_WM_TEMPLATE_CATEGORY" val="diagram"/>
  <p:tag name="KSO_WM_TEMPLATE_INDEX" val="20205570"/>
  <p:tag name="KSO_WM_UNIT_LAYERLEVEL" val="1_1_1"/>
  <p:tag name="KSO_WM_TAG_VERSION" val="1.0"/>
  <p:tag name="KSO_WM_BEAUTIFY_FLAG" val="#wm#"/>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13"/>
  <p:tag name="KSO_WM_UNIT_TEXT_FILL_TYPE" val="1"/>
  <p:tag name="KSO_WM_UNIT_USESOURCEFORMAT_APPLY" val="1"/>
  <p:tag name="KSO_WM_DIAGRAM_VIRTUALLY_FRAME" val="{&quot;height&quot;:473.1927559055119,&quot;left&quot;:33.2878937007874,&quot;top&quot;:48.010551181102365,&quot;width&quot;:445.9541535433071}"/>
</p:tagLst>
</file>

<file path=ppt/tags/tag59.xml><?xml version="1.0" encoding="utf-8"?>
<p:tagLst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20205570_1*l_h_f*1_2_1"/>
  <p:tag name="KSO_WM_TEMPLATE_CATEGORY" val="diagram"/>
  <p:tag name="KSO_WM_TEMPLATE_INDEX" val="20205570"/>
  <p:tag name="KSO_WM_UNIT_LAYERLEVEL" val="1_1_1"/>
  <p:tag name="KSO_WM_TAG_VERSION" val="1.0"/>
  <p:tag name="KSO_WM_BEAUTIFY_FLAG" val="#wm#"/>
  <p:tag name="KSO_WM_UNIT_PRESET_TEXT" val="单击此处输入你的正文，文字是您思想的提炼，为了最终演示发布的良好效果，请尽量言简意赅的阐述观点；根据需要可酌情增减文字，以便观者可以准确理解您所传达的信息。单击此处输入你的正文，文字是您思想的提炼，为了最终演示发布的良好效果，请尽量言简意赅的阐述观点；根据需要可酌情增减文字以便准确理解您传达的信息。"/>
  <p:tag name="KSO_WM_UNIT_TEXT_FILL_FORE_SCHEMECOLOR_INDEX_BRIGHTNESS" val="0.15"/>
  <p:tag name="KSO_WM_UNIT_TEXT_FILL_FORE_SCHEMECOLOR_INDEX" val="13"/>
  <p:tag name="KSO_WM_UNIT_TEXT_FILL_TYPE" val="1"/>
  <p:tag name="KSO_WM_UNIT_USESOURCEFORMAT_APPLY" val="1"/>
  <p:tag name="KSO_WM_DIAGRAM_VIRTUALLY_FRAME" val="{&quot;height&quot;:473.1927559055119,&quot;left&quot;:33.2878937007874,&quot;top&quot;:48.010551181102365,&quot;width&quot;:445.9541535433071}"/>
</p:tagLst>
</file>

<file path=ppt/tags/tag6.xml><?xml version="1.0" encoding="utf-8"?>
<p:tagLst xmlns:p="http://schemas.openxmlformats.org/presentationml/2006/main">
  <p:tag name="KSO_WM_DIAGRAM_VIRTUALLY_FRAME" val="{&quot;height&quot;:197.42401574803148,&quot;left&quot;:104.69811023622046,&quot;top&quot;:170.83377952755905,&quot;width&quot;:301.8448031496063}"/>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1"/>
  <p:tag name="KSO_WM_UNIT_ID" val="diagram20205570_1*l_h_i*1_2_1"/>
  <p:tag name="KSO_WM_TEMPLATE_CATEGORY" val="diagram"/>
  <p:tag name="KSO_WM_TEMPLATE_INDEX" val="20205570"/>
  <p:tag name="KSO_WM_UNIT_LAYERLEVEL" val="1_1_1"/>
  <p:tag name="KSO_WM_TAG_VERSION" val="1.0"/>
  <p:tag name="KSO_WM_BEAUTIFY_FLAG" val="#wm#"/>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2"/>
  <p:tag name="KSO_WM_UNIT_TEXT_FILL_TYPE" val="1"/>
  <p:tag name="KSO_WM_UNIT_USESOURCEFORMAT_APPLY" val="1"/>
  <p:tag name="KSO_WM_DIAGRAM_VIRTUALLY_FRAME" val="{&quot;height&quot;:473.1927559055119,&quot;left&quot;:33.2878937007874,&quot;top&quot;:48.010551181102365,&quot;width&quot;:445.9541535433071}"/>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2_2"/>
  <p:tag name="KSO_WM_UNIT_ID" val="diagram20205570_1*l_h_i*1_2_2"/>
  <p:tag name="KSO_WM_TEMPLATE_CATEGORY" val="diagram"/>
  <p:tag name="KSO_WM_TEMPLATE_INDEX" val="20205570"/>
  <p:tag name="KSO_WM_UNIT_LAYERLEVEL" val="1_1_1"/>
  <p:tag name="KSO_WM_TAG_VERSION" val="1.0"/>
  <p:tag name="KSO_WM_BEAUTIFY_FLAG" val="#wm#"/>
  <p:tag name="KSO_WM_UNIT_TEXT_FILL_FORE_SCHEMECOLOR_INDEX_BRIGHTNESS" val="0"/>
  <p:tag name="KSO_WM_UNIT_TEXT_FILL_FORE_SCHEMECOLOR_INDEX" val="14"/>
  <p:tag name="KSO_WM_UNIT_TEXT_FILL_TYPE" val="1"/>
  <p:tag name="KSO_WM_UNIT_USESOURCEFORMAT_APPLY" val="1"/>
  <p:tag name="KSO_WM_DIAGRAM_VIRTUALLY_FRAME" val="{&quot;height&quot;:473.1927559055119,&quot;left&quot;:33.2878937007874,&quot;top&quot;:48.010551181102365,&quot;width&quot;:445.9541535433071}"/>
</p:tagLst>
</file>

<file path=ppt/tags/tag62.xml><?xml version="1.0" encoding="utf-8"?>
<p:tagLst xmlns:p="http://schemas.openxmlformats.org/presentationml/2006/main">
  <p:tag name="KSO_WM_UNIT_VALUE" val="592*1650"/>
  <p:tag name="KSO_WM_UNIT_HIGHLIGHT" val="0"/>
  <p:tag name="KSO_WM_UNIT_COMPATIBLE" val="0"/>
  <p:tag name="KSO_WM_UNIT_DIAGRAM_ISNUMVISUAL" val="0"/>
  <p:tag name="KSO_WM_UNIT_DIAGRAM_ISREFERUNIT" val="0"/>
  <p:tag name="KSO_WM_UNIT_TYPE" val="d"/>
  <p:tag name="KSO_WM_UNIT_INDEX" val="2"/>
  <p:tag name="KSO_WM_UNIT_ID" val="diagram20214314_1*d*2"/>
  <p:tag name="KSO_WM_TEMPLATE_CATEGORY" val="diagram"/>
  <p:tag name="KSO_WM_TEMPLATE_INDEX" val="20214314"/>
  <p:tag name="KSO_WM_UNIT_LAYERLEVEL" val="1"/>
  <p:tag name="KSO_WM_TAG_VERSION" val="1.0"/>
  <p:tag name="KSO_WM_BEAUTIFY_FLAG" val="#wm#"/>
  <p:tag name="KSO_WM_CHIP_GROUPID" val="5e7310da9a230a26b9e88a19"/>
  <p:tag name="KSO_WM_CHIP_XID" val="5e7310da9a230a26b9e88a1a"/>
  <p:tag name="KSO_WM_UNIT_DEC_AREA_ID" val="9da4e677353e4f57ac345d0e58127aa2"/>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t&quot;,&quot;fill_mode&quot;:&quot;full&quot;,&quot;sacle_strategy&quot;:&quot;smart&quot;}"/>
  <p:tag name="KSO_WM_ASSEMBLE_CHIP_INDEX" val="9708629206324575b93f2a680a648ade"/>
  <p:tag name="KSO_WM_UNIT_SUPPORT_UNIT_TYPE" val="[&quot;d&quot;,&quot;α&quot;,&quot;β&quot;]"/>
  <p:tag name="KSO_WM_TEMPLATE_ASSEMBLE_XID" val="60656f6f4054ed1e2fb80a31"/>
  <p:tag name="KSO_WM_TEMPLATE_ASSEMBLE_GROUPID" val="60656f6f4054ed1e2fb80a31"/>
</p:tagLst>
</file>

<file path=ppt/tags/tag63.xml><?xml version="1.0" encoding="utf-8"?>
<p:tagLst xmlns:p="http://schemas.openxmlformats.org/presentationml/2006/main">
  <p:tag name="KSO_WM_UNIT_VALUE" val="592*1650"/>
  <p:tag name="KSO_WM_UNIT_HIGHLIGHT" val="0"/>
  <p:tag name="KSO_WM_UNIT_COMPATIBLE" val="0"/>
  <p:tag name="KSO_WM_UNIT_DIAGRAM_ISNUMVISUAL" val="0"/>
  <p:tag name="KSO_WM_UNIT_DIAGRAM_ISREFERUNIT" val="0"/>
  <p:tag name="KSO_WM_UNIT_TYPE" val="d"/>
  <p:tag name="KSO_WM_UNIT_INDEX" val="1"/>
  <p:tag name="KSO_WM_UNIT_ID" val="diagram20214314_1*d*1"/>
  <p:tag name="KSO_WM_TEMPLATE_CATEGORY" val="diagram"/>
  <p:tag name="KSO_WM_TEMPLATE_INDEX" val="20214314"/>
  <p:tag name="KSO_WM_UNIT_LAYERLEVEL" val="1"/>
  <p:tag name="KSO_WM_TAG_VERSION" val="1.0"/>
  <p:tag name="KSO_WM_BEAUTIFY_FLAG" val="#wm#"/>
  <p:tag name="KSO_WM_CHIP_GROUPID" val="5e7310da9a230a26b9e88a19"/>
  <p:tag name="KSO_WM_CHIP_XID" val="5e7310da9a230a26b9e88a1a"/>
  <p:tag name="KSO_WM_UNIT_DEC_AREA_ID" val="1f14d71d91164368b54982c519469067"/>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t&quot;,&quot;fill_mode&quot;:&quot;full&quot;,&quot;sacle_strategy&quot;:&quot;smart&quot;}"/>
  <p:tag name="KSO_WM_ASSEMBLE_CHIP_INDEX" val="542f61a847d5493cbf0f25e199c5cf87"/>
  <p:tag name="KSO_WM_UNIT_SUPPORT_UNIT_TYPE" val="[&quot;d&quot;,&quot;α&quot;,&quot;β&quot;]"/>
  <p:tag name="KSO_WM_TEMPLATE_ASSEMBLE_XID" val="60656f6f4054ed1e2fb80a31"/>
  <p:tag name="KSO_WM_TEMPLATE_ASSEMBLE_GROUPID" val="60656f6f4054ed1e2fb80a31"/>
</p:tagLst>
</file>

<file path=ppt/tags/tag64.xml><?xml version="1.0" encoding="utf-8"?>
<p:tagLst xmlns:p="http://schemas.openxmlformats.org/presentationml/2006/main">
  <p:tag name="KSO_WM_BEAUTIFY_FLAG" val=""/>
</p:tagLst>
</file>

<file path=ppt/tags/tag65.xml><?xml version="1.0" encoding="utf-8"?>
<p:tagLst xmlns:p="http://schemas.openxmlformats.org/presentationml/2006/main">
  <p:tag name="KSO_WM_BEAUTIFY_FLAG" val=""/>
</p:tagLst>
</file>

<file path=ppt/tags/tag66.xml><?xml version="1.0" encoding="utf-8"?>
<p:tagLst xmlns:p="http://schemas.openxmlformats.org/presentationml/2006/main">
  <p:tag name="KSO_WM_BEAUTIFY_FLAG" val=""/>
</p:tagLst>
</file>

<file path=ppt/tags/tag67.xml><?xml version="1.0" encoding="utf-8"?>
<p:tagLst xmlns:p="http://schemas.openxmlformats.org/presentationml/2006/main">
  <p:tag name="KSO_WM_BEAUTIFY_FLAG" val=""/>
</p:tagLst>
</file>

<file path=ppt/tags/tag68.xml><?xml version="1.0" encoding="utf-8"?>
<p:tagLst xmlns:p="http://schemas.openxmlformats.org/presentationml/2006/main">
  <p:tag name="KSO_WM_BEAUTIFY_FLAG" val="#wm#"/>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m1-1"/>
  <p:tag name="KSO_WM_UNIT_TYPE" val="m_h_i"/>
  <p:tag name="KSO_WM_UNIT_INDEX" val="1_1_2"/>
  <p:tag name="KSO_WM_UNIT_ID" val="diagram20230941_4*m_h_i*1_1_2"/>
  <p:tag name="KSO_WM_TEMPLATE_CATEGORY" val="diagram"/>
  <p:tag name="KSO_WM_TEMPLATE_INDEX" val="20230941"/>
  <p:tag name="KSO_WM_UNIT_LAYERLEVEL" val="1_1_1"/>
  <p:tag name="KSO_WM_TAG_VERSION" val="3.0"/>
  <p:tag name="KSO_WM_DIAGRAM_MAX_ITEMCNT" val="6"/>
  <p:tag name="KSO_WM_DIAGRAM_MIN_ITEMCNT" val="2"/>
  <p:tag name="KSO_WM_DIAGRAM_VIRTUALLY_FRAME" val="{&quot;height&quot;:378.61161768635424,&quot;left&quot;:39.725048828125,&quot;top&quot;:98.20672877033863,&quot;width&quot;:890.974951171875}"/>
  <p:tag name="KSO_WM_DIAGRAM_COLOR_MATCH_VALUE" val="{&quot;shape&quot;:{&quot;fill&quot;:{&quot;type&quot;:0},&quot;glow&quot;:{&quot;colorType&quot;:0},&quot;line&quot;:{&quot;gradient&quot;:[{&quot;brightness&quot;:0,&quot;colorType&quot;:1,&quot;foreColorIndex&quot;:5,&quot;pos&quot;:0.17000000178813934,&quot;transparency&quot;:1},{&quot;brightness&quot;:0,&quot;colorType&quot;:1,&quot;foreColorIndex&quot;:5,&quot;pos&quot;:0.6100000143051147,&quot;transparency&quot;:0}],&quot;type&quot;:2},&quot;shadow&quot;:{&quot;colorType&quot;:0},&quot;threeD&quot;:{&quot;curvedSurface&quot;:{&quot;brightness&quot;:0,&quot;colorType&quot;:2,&quot;rgb&quot;:&quot;#000000&quot;},&quot;depth&quot;:{&quot;colorType&quot;:0}}},&quot;text&quot;:{&quot;fill&quot;:{},&quot;glow&quot;:{},&quot;line&quot;:{},&quot;shadow&quot;:{},&quot;threeD&quot;:{}}}"/>
  <p:tag name="KSO_WM_DIAGRAM_USE_COLOR_VALUE" val="{&quot;color_scheme&quot;:1,&quot;color_type&quot;:1,&quot;theme_color_indexes&quot;:[5,6,5,6,5,6]}"/>
</p:tagLst>
</file>

<file path=ppt/tags/tag69.xml><?xml version="1.0" encoding="utf-8"?>
<p:tagLst xmlns:p="http://schemas.openxmlformats.org/presentationml/2006/main">
  <p:tag name="KSO_WM_BEAUTIFY_FLAG" val="#wm#"/>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m1-1"/>
  <p:tag name="KSO_WM_UNIT_TYPE" val="m_h_i"/>
  <p:tag name="KSO_WM_UNIT_INDEX" val="1_2_1"/>
  <p:tag name="KSO_WM_UNIT_ID" val="diagram20230941_4*m_h_i*1_2_1"/>
  <p:tag name="KSO_WM_TEMPLATE_CATEGORY" val="diagram"/>
  <p:tag name="KSO_WM_TEMPLATE_INDEX" val="20230941"/>
  <p:tag name="KSO_WM_UNIT_LAYERLEVEL" val="1_1_1"/>
  <p:tag name="KSO_WM_TAG_VERSION" val="3.0"/>
  <p:tag name="KSO_WM_DIAGRAM_MAX_ITEMCNT" val="6"/>
  <p:tag name="KSO_WM_DIAGRAM_MIN_ITEMCNT" val="2"/>
  <p:tag name="KSO_WM_DIAGRAM_VIRTUALLY_FRAME" val="{&quot;height&quot;:378.61161768635424,&quot;left&quot;:39.725048828125,&quot;top&quot;:98.20672877033863,&quot;width&quot;:890.974951171875}"/>
  <p:tag name="KSO_WM_DIAGRAM_COLOR_MATCH_VALUE" val="{&quot;shape&quot;:{&quot;fill&quot;:{&quot;type&quot;:0},&quot;glow&quot;:{&quot;colorType&quot;:0},&quot;line&quot;:{&quot;gradient&quot;:[{&quot;brightness&quot;:0,&quot;colorType&quot;:1,&quot;foreColorIndex&quot;:5,&quot;pos&quot;:0.17000000178813934,&quot;transparency&quot;:1},{&quot;brightness&quot;:0,&quot;colorType&quot;:1,&quot;foreColorIndex&quot;:5,&quot;pos&quot;:0.6100000143051147,&quot;transparency&quot;:0}],&quot;type&quot;:2},&quot;shadow&quot;:{&quot;colorType&quot;:0},&quot;threeD&quot;:{&quot;curvedSurface&quot;:{&quot;brightness&quot;:0,&quot;colorType&quot;:2,&quot;rgb&quot;:&quot;#000000&quot;},&quot;depth&quot;:{&quot;colorType&quot;:0}}},&quot;text&quot;:{&quot;fill&quot;:{},&quot;glow&quot;:{},&quot;line&quot;:{},&quot;shadow&quot;:{},&quot;threeD&quot;:{}}}"/>
  <p:tag name="KSO_WM_DIAGRAM_USE_COLOR_VALUE" val="{&quot;color_scheme&quot;:1,&quot;color_type&quot;:1,&quot;theme_color_indexes&quot;:[5,6,5,6,5,6]}"/>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l_h_i"/>
  <p:tag name="KSO_WM_UNIT_INDEX" val="1_2_1"/>
  <p:tag name="KSO_WM_UNIT_ID" val="diagram20233203_3*l_h_i*1_2_1"/>
  <p:tag name="KSO_WM_TEMPLATE_CATEGORY" val="diagram"/>
  <p:tag name="KSO_WM_TEMPLATE_INDEX" val="20233203"/>
  <p:tag name="KSO_WM_UNIT_LAYERLEVEL" val="1_1_1"/>
  <p:tag name="KSO_WM_TAG_VERSION" val="3.0"/>
  <p:tag name="KSO_WM_DIAGRAM_VERSION" val="3"/>
  <p:tag name="KSO_WM_DIAGRAM_COLOR_TRICK" val="1"/>
  <p:tag name="KSO_WM_DIAGRAM_COLOR_TEXT_CAN_REMOVE" val="n"/>
  <p:tag name="KSO_WM_DIAGRAM_GROUP_CODE" val="l1-1"/>
  <p:tag name="KSO_WM_DIAGRAM_MAX_ITEMCNT" val="4"/>
  <p:tag name="KSO_WM_DIAGRAM_MIN_ITEMCNT" val="2"/>
  <p:tag name="KSO_WM_DIAGRAM_VIRTUALLY_FRAME" val="{&quot;height&quot;:406.6563188976378,&quot;left&quot;:46.62200787401575,&quot;top&quot;:93.61872047244094,&quot;width&quot;:853.4657025579015}"/>
  <p:tag name="KSO_WM_DIAGRAM_COLOR_MATCH_VALUE" val="{&quot;shape&quot;:{&quot;fill&quot;:{&quot;solid&quot;:{&quot;brightness&quot;:0,&quot;colorType&quot;:1,&quot;foreColorIndex&quot;:5,&quot;transparency&quot;:0.20000000298023224},&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5"/>
  <p:tag name="KSO_WM_UNIT_FILL_FORE_SCHEMECOLOR_INDEX_BRIGHTNESS" val="0"/>
  <p:tag name="KSO_WM_UNIT_TEXT_FILL_FORE_SCHEMECOLOR_INDEX" val="2"/>
  <p:tag name="KSO_WM_UNIT_TEXT_FILL_TYPE" val="1"/>
  <p:tag name="KSO_WM_UNIT_USESOURCEFORMAT_APPLY" val="1"/>
</p:tagLst>
</file>

<file path=ppt/tags/tag70.xml><?xml version="1.0" encoding="utf-8"?>
<p:tagLst xmlns:p="http://schemas.openxmlformats.org/presentationml/2006/main">
  <p:tag name="KSO_WM_BEAUTIFY_FLAG" val="#wm#"/>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m1-1"/>
  <p:tag name="KSO_WM_UNIT_TYPE" val="m_h_i"/>
  <p:tag name="KSO_WM_UNIT_INDEX" val="1_3_3"/>
  <p:tag name="KSO_WM_UNIT_ID" val="diagram20230941_4*m_h_i*1_3_3"/>
  <p:tag name="KSO_WM_TEMPLATE_CATEGORY" val="diagram"/>
  <p:tag name="KSO_WM_TEMPLATE_INDEX" val="20230941"/>
  <p:tag name="KSO_WM_UNIT_LAYERLEVEL" val="1_1_1"/>
  <p:tag name="KSO_WM_TAG_VERSION" val="3.0"/>
  <p:tag name="KSO_WM_DIAGRAM_MAX_ITEMCNT" val="6"/>
  <p:tag name="KSO_WM_DIAGRAM_MIN_ITEMCNT" val="2"/>
  <p:tag name="KSO_WM_DIAGRAM_VIRTUALLY_FRAME" val="{&quot;height&quot;:378.61161768635424,&quot;left&quot;:39.725048828125,&quot;top&quot;:98.20672877033863,&quot;width&quot;:890.974951171875}"/>
  <p:tag name="KSO_WM_DIAGRAM_COLOR_MATCH_VALUE" val="{&quot;shape&quot;:{&quot;fill&quot;:{&quot;type&quot;:0},&quot;glow&quot;:{&quot;colorType&quot;:0},&quot;line&quot;:{&quot;gradient&quot;:[{&quot;brightness&quot;:0,&quot;colorType&quot;:1,&quot;foreColorIndex&quot;:5,&quot;pos&quot;:0.17000000178813934,&quot;transparency&quot;:1},{&quot;brightness&quot;:0,&quot;colorType&quot;:1,&quot;foreColorIndex&quot;:5,&quot;pos&quot;:0.6100000143051147,&quot;transparency&quot;:0}],&quot;type&quot;:2},&quot;shadow&quot;:{&quot;colorType&quot;:0},&quot;threeD&quot;:{&quot;curvedSurface&quot;:{&quot;brightness&quot;:0,&quot;colorType&quot;:2,&quot;rgb&quot;:&quot;#000000&quot;},&quot;depth&quot;:{&quot;colorType&quot;:0}}},&quot;text&quot;:{&quot;fill&quot;:{},&quot;glow&quot;:{},&quot;line&quot;:{},&quot;shadow&quot;:{},&quot;threeD&quot;:{}}}"/>
  <p:tag name="KSO_WM_DIAGRAM_USE_COLOR_VALUE" val="{&quot;color_scheme&quot;:1,&quot;color_type&quot;:1,&quot;theme_color_indexes&quot;:[5,6,5,6,5,6]}"/>
</p:tagLst>
</file>

<file path=ppt/tags/tag71.xml><?xml version="1.0" encoding="utf-8"?>
<p:tagLst xmlns:p="http://schemas.openxmlformats.org/presentationml/2006/main">
  <p:tag name="KSO_WM_BEAUTIFY_FLAG" val="#wm#"/>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m1-1"/>
  <p:tag name="KSO_WM_UNIT_TYPE" val="m_h_i"/>
  <p:tag name="KSO_WM_UNIT_INDEX" val="1_5_3"/>
  <p:tag name="KSO_WM_UNIT_ID" val="diagram20230941_4*m_h_i*1_5_3"/>
  <p:tag name="KSO_WM_TEMPLATE_CATEGORY" val="diagram"/>
  <p:tag name="KSO_WM_TEMPLATE_INDEX" val="20230941"/>
  <p:tag name="KSO_WM_UNIT_LAYERLEVEL" val="1_1_1"/>
  <p:tag name="KSO_WM_TAG_VERSION" val="3.0"/>
  <p:tag name="KSO_WM_DIAGRAM_MAX_ITEMCNT" val="6"/>
  <p:tag name="KSO_WM_DIAGRAM_MIN_ITEMCNT" val="2"/>
  <p:tag name="KSO_WM_DIAGRAM_VIRTUALLY_FRAME" val="{&quot;height&quot;:378.61161768635424,&quot;left&quot;:39.725048828125,&quot;top&quot;:98.20672877033863,&quot;width&quot;:890.974951171875}"/>
  <p:tag name="KSO_WM_DIAGRAM_COLOR_MATCH_VALUE" val="{&quot;shape&quot;:{&quot;fill&quot;:{&quot;type&quot;:0},&quot;glow&quot;:{&quot;colorType&quot;:0},&quot;line&quot;:{&quot;gradient&quot;:[{&quot;brightness&quot;:0,&quot;colorType&quot;:1,&quot;foreColorIndex&quot;:5,&quot;pos&quot;:0.17000000178813934,&quot;transparency&quot;:1},{&quot;brightness&quot;:0,&quot;colorType&quot;:1,&quot;foreColorIndex&quot;:5,&quot;pos&quot;:0.6100000143051147,&quot;transparency&quot;:0}],&quot;type&quot;:2},&quot;shadow&quot;:{&quot;colorType&quot;:0},&quot;threeD&quot;:{&quot;curvedSurface&quot;:{&quot;brightness&quot;:0,&quot;colorType&quot;:2,&quot;rgb&quot;:&quot;#000000&quot;},&quot;depth&quot;:{&quot;colorType&quot;:0}}},&quot;text&quot;:{&quot;fill&quot;:{},&quot;glow&quot;:{},&quot;line&quot;:{},&quot;shadow&quot;:{},&quot;threeD&quot;:{}}}"/>
  <p:tag name="KSO_WM_DIAGRAM_USE_COLOR_VALUE" val="{&quot;color_scheme&quot;:1,&quot;color_type&quot;:1,&quot;theme_color_indexes&quot;:[5,6,5,6,5,6]}"/>
</p:tagLst>
</file>

<file path=ppt/tags/tag72.xml><?xml version="1.0" encoding="utf-8"?>
<p:tagLst xmlns:p="http://schemas.openxmlformats.org/presentationml/2006/main">
  <p:tag name="KSO_WM_BEAUTIFY_FLAG" val="#wm#"/>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m1-1"/>
  <p:tag name="KSO_WM_UNIT_TYPE" val="m_h_i"/>
  <p:tag name="KSO_WM_UNIT_INDEX" val="1_4_3"/>
  <p:tag name="KSO_WM_UNIT_ID" val="diagram20230941_4*m_h_i*1_4_3"/>
  <p:tag name="KSO_WM_TEMPLATE_CATEGORY" val="diagram"/>
  <p:tag name="KSO_WM_TEMPLATE_INDEX" val="20230941"/>
  <p:tag name="KSO_WM_UNIT_LAYERLEVEL" val="1_1_1"/>
  <p:tag name="KSO_WM_TAG_VERSION" val="3.0"/>
  <p:tag name="KSO_WM_DIAGRAM_MAX_ITEMCNT" val="6"/>
  <p:tag name="KSO_WM_DIAGRAM_MIN_ITEMCNT" val="2"/>
  <p:tag name="KSO_WM_DIAGRAM_VIRTUALLY_FRAME" val="{&quot;height&quot;:378.61161768635424,&quot;left&quot;:39.725048828125,&quot;top&quot;:98.20672877033863,&quot;width&quot;:890.974951171875}"/>
  <p:tag name="KSO_WM_DIAGRAM_COLOR_MATCH_VALUE" val="{&quot;shape&quot;:{&quot;fill&quot;:{&quot;type&quot;:0},&quot;glow&quot;:{&quot;colorType&quot;:0},&quot;line&quot;:{&quot;gradient&quot;:[{&quot;brightness&quot;:0,&quot;colorType&quot;:1,&quot;foreColorIndex&quot;:5,&quot;pos&quot;:0.17000000178813934,&quot;transparency&quot;:1},{&quot;brightness&quot;:0,&quot;colorType&quot;:1,&quot;foreColorIndex&quot;:5,&quot;pos&quot;:0.6100000143051147,&quot;transparency&quot;:0}],&quot;type&quot;:2},&quot;shadow&quot;:{&quot;colorType&quot;:0},&quot;threeD&quot;:{&quot;curvedSurface&quot;:{&quot;brightness&quot;:0,&quot;colorType&quot;:2,&quot;rgb&quot;:&quot;#000000&quot;},&quot;depth&quot;:{&quot;colorType&quot;:0}}},&quot;text&quot;:{&quot;fill&quot;:{},&quot;glow&quot;:{},&quot;line&quot;:{},&quot;shadow&quot;:{},&quot;threeD&quot;:{}}}"/>
  <p:tag name="KSO_WM_DIAGRAM_USE_COLOR_VALUE" val="{&quot;color_scheme&quot;:1,&quot;color_type&quot;:1,&quot;theme_color_indexes&quot;:[5,6,5,6,5,6]}"/>
</p:tagLst>
</file>

<file path=ppt/tags/tag73.xml><?xml version="1.0" encoding="utf-8"?>
<p:tagLst xmlns:p="http://schemas.openxmlformats.org/presentationml/2006/main">
  <p:tag name="KSO_WM_BEAUTIFY_FLAG" val="#wm#"/>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m1-1"/>
  <p:tag name="KSO_WM_UNIT_TYPE" val="m_i"/>
  <p:tag name="KSO_WM_UNIT_INDEX" val="1_1"/>
  <p:tag name="KSO_WM_UNIT_ID" val="diagram20230941_4*m_i*1_1"/>
  <p:tag name="KSO_WM_TEMPLATE_CATEGORY" val="diagram"/>
  <p:tag name="KSO_WM_TEMPLATE_INDEX" val="20230941"/>
  <p:tag name="KSO_WM_UNIT_LAYERLEVEL" val="1_1"/>
  <p:tag name="KSO_WM_TAG_VERSION" val="3.0"/>
  <p:tag name="KSO_WM_DIAGRAM_MAX_ITEMCNT" val="6"/>
  <p:tag name="KSO_WM_DIAGRAM_MIN_ITEMCNT" val="2"/>
  <p:tag name="KSO_WM_DIAGRAM_VIRTUALLY_FRAME" val="{&quot;height&quot;:378.61161768635424,&quot;left&quot;:39.725048828125,&quot;top&quot;:98.20672877033863,&quot;width&quot;:890.974951171875}"/>
  <p:tag name="KSO_WM_DIAGRAM_COLOR_MATCH_VALUE" val="{&quot;shape&quot;:{&quot;fill&quot;:{&quot;solid&quot;:{&quot;brightness&quot;:0,&quot;colorType&quot;:1,&quot;foreColorIndex&quot;:5,&quot;transparency&quot;:0},&quot;type&quot;:1},&quot;glow&quot;:{&quot;colorType&quot;:0},&quot;line&quot;:{&quot;gradient&quot;:[{&quot;brightness&quot;:0,&quot;colorType&quot;:1,&quot;foreColorIndex&quot;:5,&quot;pos&quot;:0.20000000298023224,&quot;transparency&quot;:1},{&quot;brightness&quot;:0,&quot;colorType&quot;:1,&quot;foreColorIndex&quot;:5,&quot;pos&quot;:0.8999999761581421,&quot;transparency&quot;:0}],&quot;type&quot;:2},&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5"/>
  <p:tag name="KSO_WM_UNIT_FILL_FORE_SCHEMECOLOR_INDEX_BRIGHTNESS" val="0"/>
  <p:tag name="KSO_WM_DIAGRAM_USE_COLOR_VALUE" val="{&quot;color_scheme&quot;:1,&quot;color_type&quot;:1,&quot;theme_color_indexes&quot;:[5,6,5,6,5,6]}"/>
</p:tagLst>
</file>

<file path=ppt/tags/tag74.xml><?xml version="1.0" encoding="utf-8"?>
<p:tagLst xmlns:p="http://schemas.openxmlformats.org/presentationml/2006/main">
  <p:tag name="KSO_WM_BEAUTIFY_FLAG" val="#wm#"/>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m1-1"/>
  <p:tag name="KSO_WM_UNIT_TYPE" val="m_i"/>
  <p:tag name="KSO_WM_UNIT_INDEX" val="1_2"/>
  <p:tag name="KSO_WM_UNIT_ID" val="diagram20230941_4*m_i*1_2"/>
  <p:tag name="KSO_WM_TEMPLATE_CATEGORY" val="diagram"/>
  <p:tag name="KSO_WM_TEMPLATE_INDEX" val="20230941"/>
  <p:tag name="KSO_WM_UNIT_LAYERLEVEL" val="1_1"/>
  <p:tag name="KSO_WM_TAG_VERSION" val="3.0"/>
  <p:tag name="KSO_WM_DIAGRAM_MAX_ITEMCNT" val="6"/>
  <p:tag name="KSO_WM_DIAGRAM_MIN_ITEMCNT" val="2"/>
  <p:tag name="KSO_WM_DIAGRAM_VIRTUALLY_FRAME" val="{&quot;height&quot;:378.61161768635424,&quot;left&quot;:39.725048828125,&quot;top&quot;:98.20672877033863,&quot;width&quot;:890.974951171875}"/>
  <p:tag name="KSO_WM_DIAGRAM_COLOR_MATCH_VALUE" val="{&quot;shape&quot;:{&quot;fill&quot;:{&quot;type&quot;:0},&quot;glow&quot;:{&quot;colorType&quot;:0},&quot;line&quot;:{&quot;solidLine&quot;:{&quot;brightness&quot;:0,&quot;colorType&quot;:2,&quot;rgb&quot;:&quot;#ffffff&quot;,&quot;transparency&quot;:0},&quot;type&quot;:1},&quot;shadow&quot;:{&quot;colorType&quot;:0},&quot;threeD&quot;:{&quot;curvedSurface&quot;:{&quot;brightness&quot;:0,&quot;colorType&quot;:2,&quot;rgb&quot;:&quot;#000000&quot;},&quot;depth&quot;:{&quot;colorType&quot;:0}}},&quot;text&quot;:{&quot;fill&quot;:{},&quot;glow&quot;:{},&quot;line&quot;:{},&quot;shadow&quot;:{},&quot;threeD&quot;:{}}}"/>
  <p:tag name="KSO_WM_DIAGRAM_USE_COLOR_VALUE" val="{&quot;color_scheme&quot;:1,&quot;color_type&quot;:1,&quot;theme_color_indexes&quot;:[5,6,5,6,5,6]}"/>
</p:tagLst>
</file>

<file path=ppt/tags/tag75.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m_h_f"/>
  <p:tag name="KSO_WM_UNIT_INDEX" val="1_1_1"/>
  <p:tag name="KSO_WM_UNIT_ID" val="diagram20230941_4*m_h_f*1_1_1"/>
  <p:tag name="KSO_WM_TEMPLATE_CATEGORY" val="diagram"/>
  <p:tag name="KSO_WM_TEMPLATE_INDEX" val="20230941"/>
  <p:tag name="KSO_WM_UNIT_LAYERLEVEL" val="1_1_1"/>
  <p:tag name="KSO_WM_TAG_VERSION" val="3.0"/>
  <p:tag name="KSO_WM_BEAUTIFY_FLAG" val="#wm#"/>
  <p:tag name="KSO_WM_DIAGRAM_VERSION" val="3"/>
  <p:tag name="KSO_WM_DIAGRAM_COLOR_TRICK" val="1"/>
  <p:tag name="KSO_WM_DIAGRAM_COLOR_TEXT_CAN_REMOVE" val="n"/>
  <p:tag name="KSO_WM_DIAGRAM_GROUP_CODE" val="m1-1"/>
  <p:tag name="KSO_WM_DIAGRAM_MAX_ITEMCNT" val="6"/>
  <p:tag name="KSO_WM_DIAGRAM_MIN_ITEMCNT" val="2"/>
  <p:tag name="KSO_WM_DIAGRAM_VIRTUALLY_FRAME" val="{&quot;height&quot;:378.61161768635424,&quot;left&quot;:39.725048828125,&quot;top&quot;:98.20672877033863,&quot;width&quot;:890.9749511718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此处输入你的项正文文字是您思想的提炼"/>
  <p:tag name="KSO_WM_UNIT_TEXT_FILL_FORE_SCHEMECOLOR_INDEX" val="1"/>
  <p:tag name="KSO_WM_UNIT_TEXT_FILL_TYPE" val="1"/>
  <p:tag name="KSO_WM_UNIT_TEXT_TYPE" val="1"/>
  <p:tag name="KSO_WM_DIAGRAM_USE_COLOR_VALUE" val="{&quot;color_scheme&quot;:1,&quot;color_type&quot;:1,&quot;theme_color_indexes&quot;:[5,6,5,6,5,6]}"/>
</p:tagLst>
</file>

<file path=ppt/tags/tag76.xml><?xml version="1.0" encoding="utf-8"?>
<p:tagLst xmlns:p="http://schemas.openxmlformats.org/presentationml/2006/main">
  <p:tag name="KSO_WM_BEAUTIFY_FLAG" val="#wm#"/>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m1-1"/>
  <p:tag name="KSO_WM_UNIT_SUBTYPE" val="d"/>
  <p:tag name="KSO_WM_UNIT_TYPE" val="m_h_i"/>
  <p:tag name="KSO_WM_UNIT_INDEX" val="1_1_1"/>
  <p:tag name="KSO_WM_UNIT_ID" val="diagram20230941_4*m_h_i*1_1_1"/>
  <p:tag name="KSO_WM_TEMPLATE_CATEGORY" val="diagram"/>
  <p:tag name="KSO_WM_TEMPLATE_INDEX" val="20230941"/>
  <p:tag name="KSO_WM_UNIT_LAYERLEVEL" val="1_1_1"/>
  <p:tag name="KSO_WM_TAG_VERSION" val="3.0"/>
  <p:tag name="KSO_WM_DIAGRAM_MAX_ITEMCNT" val="6"/>
  <p:tag name="KSO_WM_DIAGRAM_MIN_ITEMCNT" val="2"/>
  <p:tag name="KSO_WM_DIAGRAM_VIRTUALLY_FRAME" val="{&quot;height&quot;:378.61161768635424,&quot;left&quot;:39.725048828125,&quot;top&quot;:98.20672877033863,&quot;width&quot;:890.974951171875}"/>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brightness&quot;:-0.25,&quot;colorType&quot;:1,&quot;foreColorIndex&quot;:5,&quot;transparency&quot;:0.6000000238418579},&quot;threeD&quot;:{&quot;curvedSurface&quot;:{&quot;brightness&quot;:0,&quot;colorType&quot;:2,&quot;rgb&quot;:&quot;#000000&quot;},&quot;depth&quot;:{&quot;colorType&quot;:0}}}}"/>
  <p:tag name="KSO_WM_UNIT_FILL_TYPE" val="1"/>
  <p:tag name="KSO_WM_UNIT_FILL_FORE_SCHEMECOLOR_INDEX" val="5"/>
  <p:tag name="KSO_WM_UNIT_FILL_FORE_SCHEMECOLOR_INDEX_BRIGHTNESS" val="0"/>
  <p:tag name="KSO_WM_DIAGRAM_USE_COLOR_VALUE" val="{&quot;color_scheme&quot;:1,&quot;color_type&quot;:1,&quot;theme_color_indexes&quot;:[5,6,5,6,5,6]}"/>
</p:tagLst>
</file>

<file path=ppt/tags/tag77.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m_h_a"/>
  <p:tag name="KSO_WM_UNIT_INDEX" val="1_1_1"/>
  <p:tag name="KSO_WM_UNIT_ID" val="diagram20230941_4*m_h_a*1_1_1"/>
  <p:tag name="KSO_WM_TEMPLATE_CATEGORY" val="diagram"/>
  <p:tag name="KSO_WM_TEMPLATE_INDEX" val="20230941"/>
  <p:tag name="KSO_WM_UNIT_LAYERLEVEL" val="1_1_1"/>
  <p:tag name="KSO_WM_TAG_VERSION" val="3.0"/>
  <p:tag name="KSO_WM_BEAUTIFY_FLAG" val="#wm#"/>
  <p:tag name="KSO_WM_DIAGRAM_VERSION" val="3"/>
  <p:tag name="KSO_WM_DIAGRAM_COLOR_TRICK" val="1"/>
  <p:tag name="KSO_WM_DIAGRAM_COLOR_TEXT_CAN_REMOVE" val="n"/>
  <p:tag name="KSO_WM_DIAGRAM_GROUP_CODE" val="m1-1"/>
  <p:tag name="KSO_WM_DIAGRAM_MAX_ITEMCNT" val="6"/>
  <p:tag name="KSO_WM_DIAGRAM_MIN_ITEMCNT" val="2"/>
  <p:tag name="KSO_WM_DIAGRAM_VIRTUALLY_FRAME" val="{&quot;height&quot;:378.61161768635424,&quot;left&quot;:39.725048828125,&quot;top&quot;:98.20672877033863,&quot;width&quot;:890.9749511718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添加项标题"/>
  <p:tag name="KSO_WM_UNIT_TEXT_FILL_FORE_SCHEMECOLOR_INDEX" val="1"/>
  <p:tag name="KSO_WM_UNIT_TEXT_FILL_TYPE" val="1"/>
  <p:tag name="KSO_WM_UNIT_TEXT_TYPE" val="1"/>
  <p:tag name="KSO_WM_DIAGRAM_USE_COLOR_VALUE" val="{&quot;color_scheme&quot;:1,&quot;color_type&quot;:1,&quot;theme_color_indexes&quot;:[5,6,5,6,5,6]}"/>
</p:tagLst>
</file>

<file path=ppt/tags/tag78.xml><?xml version="1.0" encoding="utf-8"?>
<p:tagLst xmlns:p="http://schemas.openxmlformats.org/presentationml/2006/main">
  <p:tag name="KSO_WM_BEAUTIFY_FLAG" val="#wm#"/>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m1-1"/>
  <p:tag name="KSO_WM_UNIT_TYPE" val="m_h_i"/>
  <p:tag name="KSO_WM_UNIT_INDEX" val="1_1_3"/>
  <p:tag name="KSO_WM_UNIT_ID" val="diagram20230941_4*m_h_i*1_1_3"/>
  <p:tag name="KSO_WM_TEMPLATE_CATEGORY" val="diagram"/>
  <p:tag name="KSO_WM_TEMPLATE_INDEX" val="20230941"/>
  <p:tag name="KSO_WM_UNIT_LAYERLEVEL" val="1_1_1"/>
  <p:tag name="KSO_WM_TAG_VERSION" val="3.0"/>
  <p:tag name="KSO_WM_DIAGRAM_MAX_ITEMCNT" val="6"/>
  <p:tag name="KSO_WM_DIAGRAM_MIN_ITEMCNT" val="2"/>
  <p:tag name="KSO_WM_DIAGRAM_VIRTUALLY_FRAME" val="{&quot;height&quot;:378.61161768635424,&quot;left&quot;:39.725048828125,&quot;top&quot;:98.20672877033863,&quot;width&quot;:890.974951171875}"/>
  <p:tag name="KSO_WM_DIAGRAM_COLOR_MATCH_VALUE" val="{&quot;shape&quot;:{&quot;fill&quot;:{&quot;solid&quot;:{&quot;brightness&quot;:0.6000000238418579,&quot;colorType&quot;:1,&quot;foreColorIndex&quot;:5,&quot;transparency&quot;:0},&quot;type&quot;:1},&quot;glow&quot;:{&quot;colorType&quot;:0},&quot;line&quot;:{&quot;solidLine&quot;:{&quot;brightness&quot;:0,&quot;colorType&quot;:2,&quot;rgb&quot;:&quot;#ffffff&quot;,&quot;transparency&quot;:0},&quot;type&quot;:1},&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5"/>
  <p:tag name="KSO_WM_UNIT_FILL_FORE_SCHEMECOLOR_INDEX_BRIGHTNESS" val="0.6"/>
  <p:tag name="KSO_WM_DIAGRAM_USE_COLOR_VALUE" val="{&quot;color_scheme&quot;:1,&quot;color_type&quot;:1,&quot;theme_color_indexes&quot;:[5,6,5,6,5,6]}"/>
</p:tagLst>
</file>

<file path=ppt/tags/tag79.xml><?xml version="1.0" encoding="utf-8"?>
<p:tagLst xmlns:p="http://schemas.openxmlformats.org/presentationml/2006/main">
  <p:tag name="KSO_WM_BEAUTIFY_FLAG" val="#wm#"/>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m1-1"/>
  <p:tag name="KSO_WM_UNIT_TYPE" val="m_h_i"/>
  <p:tag name="KSO_WM_UNIT_INDEX" val="1_2_3"/>
  <p:tag name="KSO_WM_UNIT_ID" val="diagram20230941_4*m_h_i*1_2_3"/>
  <p:tag name="KSO_WM_TEMPLATE_CATEGORY" val="diagram"/>
  <p:tag name="KSO_WM_TEMPLATE_INDEX" val="20230941"/>
  <p:tag name="KSO_WM_UNIT_LAYERLEVEL" val="1_1_1"/>
  <p:tag name="KSO_WM_TAG_VERSION" val="3.0"/>
  <p:tag name="KSO_WM_DIAGRAM_MAX_ITEMCNT" val="6"/>
  <p:tag name="KSO_WM_DIAGRAM_MIN_ITEMCNT" val="2"/>
  <p:tag name="KSO_WM_DIAGRAM_VIRTUALLY_FRAME" val="{&quot;height&quot;:378.61161768635424,&quot;left&quot;:39.725048828125,&quot;top&quot;:98.20672877033863,&quot;width&quot;:890.974951171875}"/>
  <p:tag name="KSO_WM_DIAGRAM_COLOR_MATCH_VALUE" val="{&quot;shape&quot;:{&quot;fill&quot;:{&quot;solid&quot;:{&quot;brightness&quot;:0.4000000059604645,&quot;colorType&quot;:1,&quot;foreColorIndex&quot;:5,&quot;transparency&quot;:0},&quot;type&quot;:1},&quot;glow&quot;:{&quot;colorType&quot;:0},&quot;line&quot;:{&quot;solidLine&quot;:{&quot;brightness&quot;:0,&quot;colorType&quot;:2,&quot;rgb&quot;:&quot;#ffffff&quot;,&quot;transparency&quot;:0},&quot;type&quot;:1},&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5"/>
  <p:tag name="KSO_WM_UNIT_FILL_FORE_SCHEMECOLOR_INDEX_BRIGHTNESS" val="0.4"/>
  <p:tag name="KSO_WM_DIAGRAM_USE_COLOR_VALUE" val="{&quot;color_scheme&quot;:1,&quot;color_type&quot;:1,&quot;theme_color_indexes&quot;:[5,6,5,6,5,6]}"/>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l_h_i"/>
  <p:tag name="KSO_WM_UNIT_INDEX" val="1_1_1"/>
  <p:tag name="KSO_WM_UNIT_ID" val="diagram20233203_3*l_h_i*1_1_1"/>
  <p:tag name="KSO_WM_TEMPLATE_CATEGORY" val="diagram"/>
  <p:tag name="KSO_WM_TEMPLATE_INDEX" val="20233203"/>
  <p:tag name="KSO_WM_UNIT_LAYERLEVEL" val="1_1_1"/>
  <p:tag name="KSO_WM_TAG_VERSION" val="3.0"/>
  <p:tag name="KSO_WM_DIAGRAM_VERSION" val="3"/>
  <p:tag name="KSO_WM_DIAGRAM_COLOR_TRICK" val="1"/>
  <p:tag name="KSO_WM_DIAGRAM_COLOR_TEXT_CAN_REMOVE" val="n"/>
  <p:tag name="KSO_WM_DIAGRAM_GROUP_CODE" val="l1-1"/>
  <p:tag name="KSO_WM_DIAGRAM_MAX_ITEMCNT" val="4"/>
  <p:tag name="KSO_WM_DIAGRAM_MIN_ITEMCNT" val="2"/>
  <p:tag name="KSO_WM_DIAGRAM_VIRTUALLY_FRAME" val="{&quot;height&quot;:406.6563188976378,&quot;left&quot;:46.62200787401575,&quot;top&quot;:93.61872047244094,&quot;width&quot;:853.4657025579015}"/>
  <p:tag name="KSO_WM_DIAGRAM_COLOR_MATCH_VALUE" val="{&quot;shape&quot;:{&quot;fill&quot;:{&quot;solid&quot;:{&quot;brightness&quot;:0,&quot;colorType&quot;:1,&quot;foreColorIndex&quot;:5,&quot;transparency&quot;:0.20000000298023224},&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5"/>
  <p:tag name="KSO_WM_UNIT_FILL_FORE_SCHEMECOLOR_INDEX_BRIGHTNESS" val="0"/>
  <p:tag name="KSO_WM_UNIT_TEXT_FILL_FORE_SCHEMECOLOR_INDEX" val="2"/>
  <p:tag name="KSO_WM_UNIT_TEXT_FILL_TYPE" val="1"/>
  <p:tag name="KSO_WM_UNIT_USESOURCEFORMAT_APPLY" val="1"/>
</p:tagLst>
</file>

<file path=ppt/tags/tag80.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m_h_f"/>
  <p:tag name="KSO_WM_UNIT_INDEX" val="1_2_1"/>
  <p:tag name="KSO_WM_UNIT_ID" val="diagram20230941_4*m_h_f*1_2_1"/>
  <p:tag name="KSO_WM_TEMPLATE_CATEGORY" val="diagram"/>
  <p:tag name="KSO_WM_TEMPLATE_INDEX" val="20230941"/>
  <p:tag name="KSO_WM_UNIT_LAYERLEVEL" val="1_1_1"/>
  <p:tag name="KSO_WM_TAG_VERSION" val="3.0"/>
  <p:tag name="KSO_WM_BEAUTIFY_FLAG" val="#wm#"/>
  <p:tag name="KSO_WM_DIAGRAM_VERSION" val="3"/>
  <p:tag name="KSO_WM_DIAGRAM_COLOR_TRICK" val="1"/>
  <p:tag name="KSO_WM_DIAGRAM_COLOR_TEXT_CAN_REMOVE" val="n"/>
  <p:tag name="KSO_WM_DIAGRAM_GROUP_CODE" val="m1-1"/>
  <p:tag name="KSO_WM_DIAGRAM_MAX_ITEMCNT" val="6"/>
  <p:tag name="KSO_WM_DIAGRAM_MIN_ITEMCNT" val="2"/>
  <p:tag name="KSO_WM_DIAGRAM_VIRTUALLY_FRAME" val="{&quot;height&quot;:378.61161768635424,&quot;left&quot;:39.725048828125,&quot;top&quot;:98.20672877033863,&quot;width&quot;:890.9749511718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此处输入你的项正文文字是您思想的提炼"/>
  <p:tag name="KSO_WM_UNIT_TEXT_FILL_FORE_SCHEMECOLOR_INDEX" val="1"/>
  <p:tag name="KSO_WM_UNIT_TEXT_FILL_TYPE" val="1"/>
  <p:tag name="KSO_WM_UNIT_TEXT_TYPE" val="1"/>
  <p:tag name="KSO_WM_DIAGRAM_USE_COLOR_VALUE" val="{&quot;color_scheme&quot;:1,&quot;color_type&quot;:1,&quot;theme_color_indexes&quot;:[5,6,5,6,5,6]}"/>
</p:tagLst>
</file>

<file path=ppt/tags/tag81.xml><?xml version="1.0" encoding="utf-8"?>
<p:tagLst xmlns:p="http://schemas.openxmlformats.org/presentationml/2006/main">
  <p:tag name="KSO_WM_BEAUTIFY_FLAG" val="#wm#"/>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m1-1"/>
  <p:tag name="KSO_WM_UNIT_SUBTYPE" val="d"/>
  <p:tag name="KSO_WM_UNIT_TYPE" val="m_h_i"/>
  <p:tag name="KSO_WM_UNIT_INDEX" val="1_2_2"/>
  <p:tag name="KSO_WM_UNIT_ID" val="diagram20230941_4*m_h_i*1_2_2"/>
  <p:tag name="KSO_WM_TEMPLATE_CATEGORY" val="diagram"/>
  <p:tag name="KSO_WM_TEMPLATE_INDEX" val="20230941"/>
  <p:tag name="KSO_WM_UNIT_LAYERLEVEL" val="1_1_1"/>
  <p:tag name="KSO_WM_TAG_VERSION" val="3.0"/>
  <p:tag name="KSO_WM_DIAGRAM_MAX_ITEMCNT" val="6"/>
  <p:tag name="KSO_WM_DIAGRAM_MIN_ITEMCNT" val="2"/>
  <p:tag name="KSO_WM_DIAGRAM_VIRTUALLY_FRAME" val="{&quot;height&quot;:378.61161768635424,&quot;left&quot;:39.725048828125,&quot;top&quot;:98.20672877033863,&quot;width&quot;:890.974951171875}"/>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brightness&quot;:-0.25,&quot;colorType&quot;:1,&quot;foreColorIndex&quot;:5,&quot;transparency&quot;:0.6000000238418579},&quot;threeD&quot;:{&quot;curvedSurface&quot;:{&quot;brightness&quot;:0,&quot;colorType&quot;:2,&quot;rgb&quot;:&quot;#000000&quot;},&quot;depth&quot;:{&quot;colorType&quot;:0}}}}"/>
  <p:tag name="KSO_WM_UNIT_FILL_TYPE" val="1"/>
  <p:tag name="KSO_WM_UNIT_FILL_FORE_SCHEMECOLOR_INDEX" val="5"/>
  <p:tag name="KSO_WM_UNIT_FILL_FORE_SCHEMECOLOR_INDEX_BRIGHTNESS" val="0"/>
  <p:tag name="KSO_WM_DIAGRAM_USE_COLOR_VALUE" val="{&quot;color_scheme&quot;:1,&quot;color_type&quot;:1,&quot;theme_color_indexes&quot;:[5,6,5,6,5,6]}"/>
</p:tagLst>
</file>

<file path=ppt/tags/tag82.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m_h_a"/>
  <p:tag name="KSO_WM_UNIT_INDEX" val="1_2_1"/>
  <p:tag name="KSO_WM_UNIT_ID" val="diagram20230941_4*m_h_a*1_2_1"/>
  <p:tag name="KSO_WM_TEMPLATE_CATEGORY" val="diagram"/>
  <p:tag name="KSO_WM_TEMPLATE_INDEX" val="20230941"/>
  <p:tag name="KSO_WM_UNIT_LAYERLEVEL" val="1_1_1"/>
  <p:tag name="KSO_WM_TAG_VERSION" val="3.0"/>
  <p:tag name="KSO_WM_BEAUTIFY_FLAG" val="#wm#"/>
  <p:tag name="KSO_WM_DIAGRAM_VERSION" val="3"/>
  <p:tag name="KSO_WM_DIAGRAM_COLOR_TRICK" val="1"/>
  <p:tag name="KSO_WM_DIAGRAM_COLOR_TEXT_CAN_REMOVE" val="n"/>
  <p:tag name="KSO_WM_DIAGRAM_GROUP_CODE" val="m1-1"/>
  <p:tag name="KSO_WM_DIAGRAM_MAX_ITEMCNT" val="6"/>
  <p:tag name="KSO_WM_DIAGRAM_MIN_ITEMCNT" val="2"/>
  <p:tag name="KSO_WM_DIAGRAM_VIRTUALLY_FRAME" val="{&quot;height&quot;:378.61161768635424,&quot;left&quot;:39.725048828125,&quot;top&quot;:98.20672877033863,&quot;width&quot;:890.9749511718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添加项标题"/>
  <p:tag name="KSO_WM_UNIT_TEXT_FILL_FORE_SCHEMECOLOR_INDEX" val="1"/>
  <p:tag name="KSO_WM_UNIT_TEXT_FILL_TYPE" val="1"/>
  <p:tag name="KSO_WM_UNIT_TEXT_TYPE" val="1"/>
  <p:tag name="KSO_WM_DIAGRAM_USE_COLOR_VALUE" val="{&quot;color_scheme&quot;:1,&quot;color_type&quot;:1,&quot;theme_color_indexes&quot;:[5,6,5,6,5,6]}"/>
</p:tagLst>
</file>

<file path=ppt/tags/tag83.xml><?xml version="1.0" encoding="utf-8"?>
<p:tagLst xmlns:p="http://schemas.openxmlformats.org/presentationml/2006/main">
  <p:tag name="KSO_WM_BEAUTIFY_FLAG" val="#wm#"/>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m1-1"/>
  <p:tag name="KSO_WM_UNIT_SUBTYPE" val="d"/>
  <p:tag name="KSO_WM_UNIT_TYPE" val="m_h_i"/>
  <p:tag name="KSO_WM_UNIT_INDEX" val="1_3_1"/>
  <p:tag name="KSO_WM_UNIT_ID" val="diagram20230941_4*m_h_i*1_3_1"/>
  <p:tag name="KSO_WM_TEMPLATE_CATEGORY" val="diagram"/>
  <p:tag name="KSO_WM_TEMPLATE_INDEX" val="20230941"/>
  <p:tag name="KSO_WM_UNIT_LAYERLEVEL" val="1_1_1"/>
  <p:tag name="KSO_WM_TAG_VERSION" val="3.0"/>
  <p:tag name="KSO_WM_DIAGRAM_MAX_ITEMCNT" val="6"/>
  <p:tag name="KSO_WM_DIAGRAM_MIN_ITEMCNT" val="2"/>
  <p:tag name="KSO_WM_DIAGRAM_VIRTUALLY_FRAME" val="{&quot;height&quot;:378.61161768635424,&quot;left&quot;:39.725048828125,&quot;top&quot;:98.20672877033863,&quot;width&quot;:890.974951171875}"/>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brightness&quot;:-0.25,&quot;colorType&quot;:1,&quot;foreColorIndex&quot;:5,&quot;transparency&quot;:0.6000000238418579},&quot;threeD&quot;:{&quot;curvedSurface&quot;:{&quot;brightness&quot;:0,&quot;colorType&quot;:2,&quot;rgb&quot;:&quot;#000000&quot;},&quot;depth&quot;:{&quot;colorType&quot;:0}}}}"/>
  <p:tag name="KSO_WM_UNIT_FILL_TYPE" val="1"/>
  <p:tag name="KSO_WM_UNIT_FILL_FORE_SCHEMECOLOR_INDEX" val="5"/>
  <p:tag name="KSO_WM_UNIT_FILL_FORE_SCHEMECOLOR_INDEX_BRIGHTNESS" val="0"/>
  <p:tag name="KSO_WM_DIAGRAM_USE_COLOR_VALUE" val="{&quot;color_scheme&quot;:1,&quot;color_type&quot;:1,&quot;theme_color_indexes&quot;:[5,6,5,6,5,6]}"/>
</p:tagLst>
</file>

<file path=ppt/tags/tag84.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m_h_f"/>
  <p:tag name="KSO_WM_UNIT_INDEX" val="1_3_1"/>
  <p:tag name="KSO_WM_UNIT_ID" val="diagram20230941_4*m_h_f*1_3_1"/>
  <p:tag name="KSO_WM_TEMPLATE_CATEGORY" val="diagram"/>
  <p:tag name="KSO_WM_TEMPLATE_INDEX" val="20230941"/>
  <p:tag name="KSO_WM_UNIT_LAYERLEVEL" val="1_1_1"/>
  <p:tag name="KSO_WM_TAG_VERSION" val="3.0"/>
  <p:tag name="KSO_WM_BEAUTIFY_FLAG" val="#wm#"/>
  <p:tag name="KSO_WM_DIAGRAM_VERSION" val="3"/>
  <p:tag name="KSO_WM_DIAGRAM_COLOR_TRICK" val="1"/>
  <p:tag name="KSO_WM_DIAGRAM_COLOR_TEXT_CAN_REMOVE" val="n"/>
  <p:tag name="KSO_WM_DIAGRAM_GROUP_CODE" val="m1-1"/>
  <p:tag name="KSO_WM_DIAGRAM_MAX_ITEMCNT" val="6"/>
  <p:tag name="KSO_WM_DIAGRAM_MIN_ITEMCNT" val="2"/>
  <p:tag name="KSO_WM_DIAGRAM_VIRTUALLY_FRAME" val="{&quot;height&quot;:378.61161768635424,&quot;left&quot;:39.725048828125,&quot;top&quot;:98.20672877033863,&quot;width&quot;:890.9749511718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此处输入你的项正文文字是您思想的提炼"/>
  <p:tag name="KSO_WM_UNIT_TEXT_FILL_FORE_SCHEMECOLOR_INDEX" val="1"/>
  <p:tag name="KSO_WM_UNIT_TEXT_FILL_TYPE" val="1"/>
  <p:tag name="KSO_WM_UNIT_TEXT_TYPE" val="1"/>
  <p:tag name="KSO_WM_DIAGRAM_USE_COLOR_VALUE" val="{&quot;color_scheme&quot;:1,&quot;color_type&quot;:1,&quot;theme_color_indexes&quot;:[5,6,5,6,5,6]}"/>
</p:tagLst>
</file>

<file path=ppt/tags/tag85.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m_h_a"/>
  <p:tag name="KSO_WM_UNIT_INDEX" val="1_3_1"/>
  <p:tag name="KSO_WM_UNIT_ID" val="diagram20230941_4*m_h_a*1_3_1"/>
  <p:tag name="KSO_WM_TEMPLATE_CATEGORY" val="diagram"/>
  <p:tag name="KSO_WM_TEMPLATE_INDEX" val="20230941"/>
  <p:tag name="KSO_WM_UNIT_LAYERLEVEL" val="1_1_1"/>
  <p:tag name="KSO_WM_TAG_VERSION" val="3.0"/>
  <p:tag name="KSO_WM_BEAUTIFY_FLAG" val="#wm#"/>
  <p:tag name="KSO_WM_DIAGRAM_VERSION" val="3"/>
  <p:tag name="KSO_WM_DIAGRAM_COLOR_TRICK" val="1"/>
  <p:tag name="KSO_WM_DIAGRAM_COLOR_TEXT_CAN_REMOVE" val="n"/>
  <p:tag name="KSO_WM_DIAGRAM_GROUP_CODE" val="m1-1"/>
  <p:tag name="KSO_WM_DIAGRAM_MAX_ITEMCNT" val="6"/>
  <p:tag name="KSO_WM_DIAGRAM_MIN_ITEMCNT" val="2"/>
  <p:tag name="KSO_WM_DIAGRAM_VIRTUALLY_FRAME" val="{&quot;height&quot;:378.61161768635424,&quot;left&quot;:39.725048828125,&quot;top&quot;:98.20672877033863,&quot;width&quot;:890.9749511718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添加项标题"/>
  <p:tag name="KSO_WM_UNIT_TEXT_FILL_FORE_SCHEMECOLOR_INDEX" val="1"/>
  <p:tag name="KSO_WM_UNIT_TEXT_FILL_TYPE" val="1"/>
  <p:tag name="KSO_WM_UNIT_TEXT_TYPE" val="1"/>
  <p:tag name="KSO_WM_DIAGRAM_USE_COLOR_VALUE" val="{&quot;color_scheme&quot;:1,&quot;color_type&quot;:1,&quot;theme_color_indexes&quot;:[5,6,5,6,5,6]}"/>
</p:tagLst>
</file>

<file path=ppt/tags/tag86.xml><?xml version="1.0" encoding="utf-8"?>
<p:tagLst xmlns:p="http://schemas.openxmlformats.org/presentationml/2006/main">
  <p:tag name="KSO_WM_BEAUTIFY_FLAG" val="#wm#"/>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m1-1"/>
  <p:tag name="KSO_WM_UNIT_TYPE" val="m_h_i"/>
  <p:tag name="KSO_WM_UNIT_INDEX" val="1_3_2"/>
  <p:tag name="KSO_WM_UNIT_ID" val="diagram20230941_4*m_h_i*1_3_2"/>
  <p:tag name="KSO_WM_TEMPLATE_CATEGORY" val="diagram"/>
  <p:tag name="KSO_WM_TEMPLATE_INDEX" val="20230941"/>
  <p:tag name="KSO_WM_UNIT_LAYERLEVEL" val="1_1_1"/>
  <p:tag name="KSO_WM_TAG_VERSION" val="3.0"/>
  <p:tag name="KSO_WM_DIAGRAM_MAX_ITEMCNT" val="6"/>
  <p:tag name="KSO_WM_DIAGRAM_MIN_ITEMCNT" val="2"/>
  <p:tag name="KSO_WM_DIAGRAM_VIRTUALLY_FRAME" val="{&quot;height&quot;:378.61161768635424,&quot;left&quot;:39.725048828125,&quot;top&quot;:98.20672877033863,&quot;width&quot;:890.974951171875}"/>
  <p:tag name="KSO_WM_DIAGRAM_COLOR_MATCH_VALUE" val="{&quot;shape&quot;:{&quot;fill&quot;:{&quot;solid&quot;:{&quot;brightness&quot;:0.4000000059604645,&quot;colorType&quot;:1,&quot;foreColorIndex&quot;:5,&quot;transparency&quot;:0},&quot;type&quot;:1},&quot;glow&quot;:{&quot;colorType&quot;:0},&quot;line&quot;:{&quot;solidLine&quot;:{&quot;brightness&quot;:0,&quot;colorType&quot;:2,&quot;rgb&quot;:&quot;#ffffff&quot;,&quot;transparency&quot;:0},&quot;type&quot;:1},&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5"/>
  <p:tag name="KSO_WM_UNIT_FILL_FORE_SCHEMECOLOR_INDEX_BRIGHTNESS" val="0.4"/>
  <p:tag name="KSO_WM_DIAGRAM_USE_COLOR_VALUE" val="{&quot;color_scheme&quot;:1,&quot;color_type&quot;:1,&quot;theme_color_indexes&quot;:[5,6,5,6,5,6]}"/>
</p:tagLst>
</file>

<file path=ppt/tags/tag87.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m_h_f"/>
  <p:tag name="KSO_WM_UNIT_INDEX" val="1_5_1"/>
  <p:tag name="KSO_WM_UNIT_ID" val="diagram20230941_4*m_h_f*1_5_1"/>
  <p:tag name="KSO_WM_TEMPLATE_CATEGORY" val="diagram"/>
  <p:tag name="KSO_WM_TEMPLATE_INDEX" val="20230941"/>
  <p:tag name="KSO_WM_UNIT_LAYERLEVEL" val="1_1_1"/>
  <p:tag name="KSO_WM_TAG_VERSION" val="3.0"/>
  <p:tag name="KSO_WM_BEAUTIFY_FLAG" val="#wm#"/>
  <p:tag name="KSO_WM_DIAGRAM_VERSION" val="3"/>
  <p:tag name="KSO_WM_DIAGRAM_COLOR_TRICK" val="1"/>
  <p:tag name="KSO_WM_DIAGRAM_COLOR_TEXT_CAN_REMOVE" val="n"/>
  <p:tag name="KSO_WM_DIAGRAM_GROUP_CODE" val="m1-1"/>
  <p:tag name="KSO_WM_DIAGRAM_MAX_ITEMCNT" val="6"/>
  <p:tag name="KSO_WM_DIAGRAM_MIN_ITEMCNT" val="2"/>
  <p:tag name="KSO_WM_DIAGRAM_VIRTUALLY_FRAME" val="{&quot;height&quot;:378.61161768635424,&quot;left&quot;:39.725048828125,&quot;top&quot;:98.20672877033863,&quot;width&quot;:890.9749511718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此处输入你的项正文文字是您思想的提炼"/>
  <p:tag name="KSO_WM_UNIT_TEXT_FILL_FORE_SCHEMECOLOR_INDEX" val="1"/>
  <p:tag name="KSO_WM_UNIT_TEXT_FILL_TYPE" val="1"/>
  <p:tag name="KSO_WM_UNIT_TEXT_TYPE" val="1"/>
  <p:tag name="KSO_WM_DIAGRAM_USE_COLOR_VALUE" val="{&quot;color_scheme&quot;:1,&quot;color_type&quot;:1,&quot;theme_color_indexes&quot;:[5,6,5,6,5,6]}"/>
</p:tagLst>
</file>

<file path=ppt/tags/tag88.xml><?xml version="1.0" encoding="utf-8"?>
<p:tagLst xmlns:p="http://schemas.openxmlformats.org/presentationml/2006/main">
  <p:tag name="KSO_WM_BEAUTIFY_FLAG" val="#wm#"/>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m1-1"/>
  <p:tag name="KSO_WM_UNIT_SUBTYPE" val="d"/>
  <p:tag name="KSO_WM_UNIT_TYPE" val="m_h_i"/>
  <p:tag name="KSO_WM_UNIT_INDEX" val="1_5_1"/>
  <p:tag name="KSO_WM_UNIT_ID" val="diagram20230941_4*m_h_i*1_5_1"/>
  <p:tag name="KSO_WM_TEMPLATE_CATEGORY" val="diagram"/>
  <p:tag name="KSO_WM_TEMPLATE_INDEX" val="20230941"/>
  <p:tag name="KSO_WM_UNIT_LAYERLEVEL" val="1_1_1"/>
  <p:tag name="KSO_WM_TAG_VERSION" val="3.0"/>
  <p:tag name="KSO_WM_DIAGRAM_MAX_ITEMCNT" val="6"/>
  <p:tag name="KSO_WM_DIAGRAM_MIN_ITEMCNT" val="2"/>
  <p:tag name="KSO_WM_DIAGRAM_VIRTUALLY_FRAME" val="{&quot;height&quot;:378.61161768635424,&quot;left&quot;:39.725048828125,&quot;top&quot;:98.20672877033863,&quot;width&quot;:890.974951171875}"/>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brightness&quot;:-0.25,&quot;colorType&quot;:1,&quot;foreColorIndex&quot;:5,&quot;transparency&quot;:0.6000000238418579},&quot;threeD&quot;:{&quot;curvedSurface&quot;:{&quot;brightness&quot;:0,&quot;colorType&quot;:2,&quot;rgb&quot;:&quot;#000000&quot;},&quot;depth&quot;:{&quot;colorType&quot;:0}}}}"/>
  <p:tag name="KSO_WM_UNIT_FILL_TYPE" val="1"/>
  <p:tag name="KSO_WM_UNIT_FILL_FORE_SCHEMECOLOR_INDEX" val="5"/>
  <p:tag name="KSO_WM_UNIT_FILL_FORE_SCHEMECOLOR_INDEX_BRIGHTNESS" val="0"/>
  <p:tag name="KSO_WM_DIAGRAM_USE_COLOR_VALUE" val="{&quot;color_scheme&quot;:1,&quot;color_type&quot;:1,&quot;theme_color_indexes&quot;:[5,6,5,6,5,6]}"/>
</p:tagLst>
</file>

<file path=ppt/tags/tag89.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m_h_a"/>
  <p:tag name="KSO_WM_UNIT_INDEX" val="1_5_1"/>
  <p:tag name="KSO_WM_UNIT_ID" val="diagram20230941_4*m_h_a*1_5_1"/>
  <p:tag name="KSO_WM_TEMPLATE_CATEGORY" val="diagram"/>
  <p:tag name="KSO_WM_TEMPLATE_INDEX" val="20230941"/>
  <p:tag name="KSO_WM_UNIT_LAYERLEVEL" val="1_1_1"/>
  <p:tag name="KSO_WM_TAG_VERSION" val="3.0"/>
  <p:tag name="KSO_WM_BEAUTIFY_FLAG" val="#wm#"/>
  <p:tag name="KSO_WM_DIAGRAM_VERSION" val="3"/>
  <p:tag name="KSO_WM_DIAGRAM_COLOR_TRICK" val="1"/>
  <p:tag name="KSO_WM_DIAGRAM_COLOR_TEXT_CAN_REMOVE" val="n"/>
  <p:tag name="KSO_WM_DIAGRAM_GROUP_CODE" val="m1-1"/>
  <p:tag name="KSO_WM_DIAGRAM_MAX_ITEMCNT" val="6"/>
  <p:tag name="KSO_WM_DIAGRAM_MIN_ITEMCNT" val="2"/>
  <p:tag name="KSO_WM_DIAGRAM_VIRTUALLY_FRAME" val="{&quot;height&quot;:378.61161768635424,&quot;left&quot;:39.725048828125,&quot;top&quot;:98.20672877033863,&quot;width&quot;:890.9749511718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添加项标题"/>
  <p:tag name="KSO_WM_UNIT_TEXT_FILL_FORE_SCHEMECOLOR_INDEX" val="1"/>
  <p:tag name="KSO_WM_UNIT_TEXT_FILL_TYPE" val="1"/>
  <p:tag name="KSO_WM_UNIT_TEXT_TYPE" val="1"/>
  <p:tag name="KSO_WM_DIAGRAM_USE_COLOR_VALUE" val="{&quot;color_scheme&quot;:1,&quot;color_type&quot;:1,&quot;theme_color_indexes&quot;:[5,6,5,6,5,6]}"/>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l_h_i"/>
  <p:tag name="KSO_WM_UNIT_INDEX" val="1_4_1"/>
  <p:tag name="KSO_WM_UNIT_ID" val="diagram20233203_3*l_h_i*1_4_1"/>
  <p:tag name="KSO_WM_TEMPLATE_CATEGORY" val="diagram"/>
  <p:tag name="KSO_WM_TEMPLATE_INDEX" val="20233203"/>
  <p:tag name="KSO_WM_UNIT_LAYERLEVEL" val="1_1_1"/>
  <p:tag name="KSO_WM_TAG_VERSION" val="3.0"/>
  <p:tag name="KSO_WM_DIAGRAM_VERSION" val="3"/>
  <p:tag name="KSO_WM_DIAGRAM_COLOR_TRICK" val="1"/>
  <p:tag name="KSO_WM_DIAGRAM_COLOR_TEXT_CAN_REMOVE" val="n"/>
  <p:tag name="KSO_WM_DIAGRAM_GROUP_CODE" val="l1-1"/>
  <p:tag name="KSO_WM_DIAGRAM_MAX_ITEMCNT" val="4"/>
  <p:tag name="KSO_WM_DIAGRAM_MIN_ITEMCNT" val="2"/>
  <p:tag name="KSO_WM_DIAGRAM_VIRTUALLY_FRAME" val="{&quot;height&quot;:406.6563188976378,&quot;left&quot;:46.62200787401575,&quot;top&quot;:93.61872047244094,&quot;width&quot;:853.4657025579015}"/>
  <p:tag name="KSO_WM_DIAGRAM_COLOR_MATCH_VALUE" val="{&quot;shape&quot;:{&quot;fill&quot;:{&quot;solid&quot;:{&quot;brightness&quot;:0,&quot;colorType&quot;:1,&quot;foreColorIndex&quot;:5,&quot;transparency&quot;:0.20000000298023224},&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5"/>
  <p:tag name="KSO_WM_UNIT_FILL_FORE_SCHEMECOLOR_INDEX_BRIGHTNESS" val="0"/>
  <p:tag name="KSO_WM_UNIT_TEXT_FILL_FORE_SCHEMECOLOR_INDEX" val="2"/>
  <p:tag name="KSO_WM_UNIT_TEXT_FILL_TYPE" val="1"/>
  <p:tag name="KSO_WM_UNIT_USESOURCEFORMAT_APPLY" val="1"/>
</p:tagLst>
</file>

<file path=ppt/tags/tag90.xml><?xml version="1.0" encoding="utf-8"?>
<p:tagLst xmlns:p="http://schemas.openxmlformats.org/presentationml/2006/main">
  <p:tag name="KSO_WM_BEAUTIFY_FLAG" val="#wm#"/>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m1-1"/>
  <p:tag name="KSO_WM_UNIT_TYPE" val="m_h_i"/>
  <p:tag name="KSO_WM_UNIT_INDEX" val="1_5_2"/>
  <p:tag name="KSO_WM_UNIT_ID" val="diagram20230941_4*m_h_i*1_5_2"/>
  <p:tag name="KSO_WM_TEMPLATE_CATEGORY" val="diagram"/>
  <p:tag name="KSO_WM_TEMPLATE_INDEX" val="20230941"/>
  <p:tag name="KSO_WM_UNIT_LAYERLEVEL" val="1_1_1"/>
  <p:tag name="KSO_WM_TAG_VERSION" val="3.0"/>
  <p:tag name="KSO_WM_DIAGRAM_MAX_ITEMCNT" val="6"/>
  <p:tag name="KSO_WM_DIAGRAM_MIN_ITEMCNT" val="2"/>
  <p:tag name="KSO_WM_DIAGRAM_VIRTUALLY_FRAME" val="{&quot;height&quot;:378.61161768635424,&quot;left&quot;:39.725048828125,&quot;top&quot;:98.20672877033863,&quot;width&quot;:890.974951171875}"/>
  <p:tag name="KSO_WM_DIAGRAM_COLOR_MATCH_VALUE" val="{&quot;shape&quot;:{&quot;fill&quot;:{&quot;solid&quot;:{&quot;brightness&quot;:0.4000000059604645,&quot;colorType&quot;:1,&quot;foreColorIndex&quot;:5,&quot;transparency&quot;:0},&quot;type&quot;:1},&quot;glow&quot;:{&quot;colorType&quot;:0},&quot;line&quot;:{&quot;solidLine&quot;:{&quot;brightness&quot;:0,&quot;colorType&quot;:2,&quot;rgb&quot;:&quot;#ffffff&quot;,&quot;transparency&quot;:0},&quot;type&quot;:1},&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5"/>
  <p:tag name="KSO_WM_UNIT_FILL_FORE_SCHEMECOLOR_INDEX_BRIGHTNESS" val="0.4"/>
  <p:tag name="KSO_WM_DIAGRAM_USE_COLOR_VALUE" val="{&quot;color_scheme&quot;:1,&quot;color_type&quot;:1,&quot;theme_color_indexes&quot;:[5,6,5,6,5,6]}"/>
</p:tagLst>
</file>

<file path=ppt/tags/tag91.xml><?xml version="1.0" encoding="utf-8"?>
<p:tagLst xmlns:p="http://schemas.openxmlformats.org/presentationml/2006/main">
  <p:tag name="KSO_WM_BEAUTIFY_FLAG" val="#wm#"/>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m1-1"/>
  <p:tag name="KSO_WM_UNIT_TYPE" val="m_h_i"/>
  <p:tag name="KSO_WM_UNIT_INDEX" val="1_4_2"/>
  <p:tag name="KSO_WM_UNIT_ID" val="diagram20230941_4*m_h_i*1_4_2"/>
  <p:tag name="KSO_WM_TEMPLATE_CATEGORY" val="diagram"/>
  <p:tag name="KSO_WM_TEMPLATE_INDEX" val="20230941"/>
  <p:tag name="KSO_WM_UNIT_LAYERLEVEL" val="1_1_1"/>
  <p:tag name="KSO_WM_TAG_VERSION" val="3.0"/>
  <p:tag name="KSO_WM_DIAGRAM_MAX_ITEMCNT" val="6"/>
  <p:tag name="KSO_WM_DIAGRAM_MIN_ITEMCNT" val="2"/>
  <p:tag name="KSO_WM_DIAGRAM_VIRTUALLY_FRAME" val="{&quot;height&quot;:378.61161768635424,&quot;left&quot;:39.725048828125,&quot;top&quot;:98.20672877033863,&quot;width&quot;:890.974951171875}"/>
  <p:tag name="KSO_WM_DIAGRAM_COLOR_MATCH_VALUE" val="{&quot;shape&quot;:{&quot;fill&quot;:{&quot;solid&quot;:{&quot;brightness&quot;:0.4000000059604645,&quot;colorType&quot;:1,&quot;foreColorIndex&quot;:5,&quot;transparency&quot;:0},&quot;type&quot;:1},&quot;glow&quot;:{&quot;colorType&quot;:0},&quot;line&quot;:{&quot;solidLine&quot;:{&quot;brightness&quot;:0,&quot;colorType&quot;:2,&quot;rgb&quot;:&quot;#ffffff&quot;,&quot;transparency&quot;:0},&quot;type&quot;:1},&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5"/>
  <p:tag name="KSO_WM_UNIT_FILL_FORE_SCHEMECOLOR_INDEX_BRIGHTNESS" val="0.4"/>
  <p:tag name="KSO_WM_DIAGRAM_USE_COLOR_VALUE" val="{&quot;color_scheme&quot;:1,&quot;color_type&quot;:1,&quot;theme_color_indexes&quot;:[5,6,5,6,5,6]}"/>
</p:tagLst>
</file>

<file path=ppt/tags/tag92.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m_h_f"/>
  <p:tag name="KSO_WM_UNIT_INDEX" val="1_4_1"/>
  <p:tag name="KSO_WM_UNIT_ID" val="diagram20230941_4*m_h_f*1_4_1"/>
  <p:tag name="KSO_WM_TEMPLATE_CATEGORY" val="diagram"/>
  <p:tag name="KSO_WM_TEMPLATE_INDEX" val="20230941"/>
  <p:tag name="KSO_WM_UNIT_LAYERLEVEL" val="1_1_1"/>
  <p:tag name="KSO_WM_TAG_VERSION" val="3.0"/>
  <p:tag name="KSO_WM_BEAUTIFY_FLAG" val="#wm#"/>
  <p:tag name="KSO_WM_DIAGRAM_VERSION" val="3"/>
  <p:tag name="KSO_WM_DIAGRAM_COLOR_TRICK" val="1"/>
  <p:tag name="KSO_WM_DIAGRAM_COLOR_TEXT_CAN_REMOVE" val="n"/>
  <p:tag name="KSO_WM_DIAGRAM_GROUP_CODE" val="m1-1"/>
  <p:tag name="KSO_WM_DIAGRAM_MAX_ITEMCNT" val="6"/>
  <p:tag name="KSO_WM_DIAGRAM_MIN_ITEMCNT" val="2"/>
  <p:tag name="KSO_WM_DIAGRAM_VIRTUALLY_FRAME" val="{&quot;height&quot;:378.61161768635424,&quot;left&quot;:39.725048828125,&quot;top&quot;:98.20672877033863,&quot;width&quot;:890.9749511718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此处输入你的项正文文字是您思想的提炼"/>
  <p:tag name="KSO_WM_UNIT_TEXT_FILL_FORE_SCHEMECOLOR_INDEX" val="1"/>
  <p:tag name="KSO_WM_UNIT_TEXT_FILL_TYPE" val="1"/>
  <p:tag name="KSO_WM_UNIT_TEXT_TYPE" val="1"/>
  <p:tag name="KSO_WM_DIAGRAM_USE_COLOR_VALUE" val="{&quot;color_scheme&quot;:1,&quot;color_type&quot;:1,&quot;theme_color_indexes&quot;:[5,6,5,6,5,6]}"/>
</p:tagLst>
</file>

<file path=ppt/tags/tag93.xml><?xml version="1.0" encoding="utf-8"?>
<p:tagLst xmlns:p="http://schemas.openxmlformats.org/presentationml/2006/main">
  <p:tag name="KSO_WM_BEAUTIFY_FLAG" val="#wm#"/>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m1-1"/>
  <p:tag name="KSO_WM_UNIT_SUBTYPE" val="d"/>
  <p:tag name="KSO_WM_UNIT_TYPE" val="m_h_i"/>
  <p:tag name="KSO_WM_UNIT_INDEX" val="1_4_1"/>
  <p:tag name="KSO_WM_UNIT_ID" val="diagram20230941_4*m_h_i*1_4_1"/>
  <p:tag name="KSO_WM_TEMPLATE_CATEGORY" val="diagram"/>
  <p:tag name="KSO_WM_TEMPLATE_INDEX" val="20230941"/>
  <p:tag name="KSO_WM_UNIT_LAYERLEVEL" val="1_1_1"/>
  <p:tag name="KSO_WM_TAG_VERSION" val="3.0"/>
  <p:tag name="KSO_WM_DIAGRAM_MAX_ITEMCNT" val="6"/>
  <p:tag name="KSO_WM_DIAGRAM_MIN_ITEMCNT" val="2"/>
  <p:tag name="KSO_WM_DIAGRAM_VIRTUALLY_FRAME" val="{&quot;height&quot;:378.61161768635424,&quot;left&quot;:39.725048828125,&quot;top&quot;:98.20672877033863,&quot;width&quot;:890.974951171875}"/>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brightness&quot;:-0.25,&quot;colorType&quot;:1,&quot;foreColorIndex&quot;:5,&quot;transparency&quot;:0.6000000238418579},&quot;threeD&quot;:{&quot;curvedSurface&quot;:{&quot;brightness&quot;:0,&quot;colorType&quot;:2,&quot;rgb&quot;:&quot;#000000&quot;},&quot;depth&quot;:{&quot;colorType&quot;:0}}}}"/>
  <p:tag name="KSO_WM_UNIT_FILL_TYPE" val="1"/>
  <p:tag name="KSO_WM_UNIT_FILL_FORE_SCHEMECOLOR_INDEX" val="5"/>
  <p:tag name="KSO_WM_UNIT_FILL_FORE_SCHEMECOLOR_INDEX_BRIGHTNESS" val="0"/>
  <p:tag name="KSO_WM_DIAGRAM_USE_COLOR_VALUE" val="{&quot;color_scheme&quot;:1,&quot;color_type&quot;:1,&quot;theme_color_indexes&quot;:[5,6,5,6,5,6]}"/>
</p:tagLst>
</file>

<file path=ppt/tags/tag94.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m_h_a"/>
  <p:tag name="KSO_WM_UNIT_INDEX" val="1_4_1"/>
  <p:tag name="KSO_WM_UNIT_ID" val="diagram20230941_4*m_h_a*1_4_1"/>
  <p:tag name="KSO_WM_TEMPLATE_CATEGORY" val="diagram"/>
  <p:tag name="KSO_WM_TEMPLATE_INDEX" val="20230941"/>
  <p:tag name="KSO_WM_UNIT_LAYERLEVEL" val="1_1_1"/>
  <p:tag name="KSO_WM_TAG_VERSION" val="3.0"/>
  <p:tag name="KSO_WM_BEAUTIFY_FLAG" val="#wm#"/>
  <p:tag name="KSO_WM_DIAGRAM_VERSION" val="3"/>
  <p:tag name="KSO_WM_DIAGRAM_COLOR_TRICK" val="1"/>
  <p:tag name="KSO_WM_DIAGRAM_COLOR_TEXT_CAN_REMOVE" val="n"/>
  <p:tag name="KSO_WM_DIAGRAM_GROUP_CODE" val="m1-1"/>
  <p:tag name="KSO_WM_DIAGRAM_MAX_ITEMCNT" val="6"/>
  <p:tag name="KSO_WM_DIAGRAM_MIN_ITEMCNT" val="2"/>
  <p:tag name="KSO_WM_DIAGRAM_VIRTUALLY_FRAME" val="{&quot;height&quot;:378.61161768635424,&quot;left&quot;:39.725048828125,&quot;top&quot;:98.20672877033863,&quot;width&quot;:890.9749511718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添加项标题"/>
  <p:tag name="KSO_WM_UNIT_TEXT_FILL_FORE_SCHEMECOLOR_INDEX" val="1"/>
  <p:tag name="KSO_WM_UNIT_TEXT_FILL_TYPE" val="1"/>
  <p:tag name="KSO_WM_UNIT_TEXT_TYPE" val="1"/>
  <p:tag name="KSO_WM_DIAGRAM_USE_COLOR_VALUE" val="{&quot;color_scheme&quot;:1,&quot;color_type&quot;:1,&quot;theme_color_indexes&quot;:[5,6,5,6,5,6]}"/>
</p:tagLst>
</file>

<file path=ppt/tags/tag95.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0315_5*l_h_i*1_1_3"/>
  <p:tag name="KSO_WM_TEMPLATE_CATEGORY" val="diagram"/>
  <p:tag name="KSO_WM_TEMPLATE_INDEX" val="20230315"/>
  <p:tag name="KSO_WM_UNIT_LAYERLEVEL" val="1_1_1"/>
  <p:tag name="KSO_WM_TAG_VERSION" val="3.0"/>
  <p:tag name="KSO_WM_DIAGRAM_VERSION" val="3"/>
  <p:tag name="KSO_WM_DIAGRAM_COLOR_TRICK" val="2"/>
  <p:tag name="KSO_WM_DIAGRAM_COLOR_TEXT_CAN_REMOVE" val="n"/>
  <p:tag name="KSO_WM_DIAGRAM_GROUP_CODE" val="l1-1"/>
  <p:tag name="KSO_WM_UNIT_TYPE" val="l_h_i"/>
  <p:tag name="KSO_WM_UNIT_INDEX" val="1_1_3"/>
  <p:tag name="KSO_WM_DIAGRAM_MAX_ITEMCNT" val="6"/>
  <p:tag name="KSO_WM_DIAGRAM_MIN_ITEMCNT" val="2"/>
  <p:tag name="KSO_WM_DIAGRAM_VIRTUALLY_FRAME" val="{&quot;height&quot;:414.8125030517578,&quot;left&quot;:66.75005157711003,&quot;top&quot;:76.0875,&quot;width&quot;:817.3499755859375}"/>
  <p:tag name="KSO_WM_DIAGRAM_COLOR_MATCH_VALUE" val="{&quot;shape&quot;:{&quot;fill&quot;:{&quot;solid&quot;:{&quot;brightness&quot;:0.800000011920929,&quot;colorType&quot;:1,&quot;foreColorIndex&quot;:5,&quot;transparency&quot;:0.6000000238418579},&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5"/>
  <p:tag name="KSO_WM_UNIT_FILL_FORE_SCHEMECOLOR_INDEX_BRIGHTNESS" val="0.8"/>
  <p:tag name="KSO_WM_DIAGRAM_USE_COLOR_VALUE" val="{&quot;color_scheme&quot;:1,&quot;color_type&quot;:1,&quot;theme_color_indexes&quot;:[5,6,5,6,5,6]}"/>
</p:tagLst>
</file>

<file path=ppt/tags/tag96.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1_1"/>
  <p:tag name="KSO_WM_UNIT_ID" val="diagram20230315_5*l_h_f*1_1_1"/>
  <p:tag name="KSO_WM_TEMPLATE_CATEGORY" val="diagram"/>
  <p:tag name="KSO_WM_TEMPLATE_INDEX" val="20230315"/>
  <p:tag name="KSO_WM_UNIT_LAYERLEVEL" val="1_1_1"/>
  <p:tag name="KSO_WM_TAG_VERSION" val="3.0"/>
  <p:tag name="KSO_WM_BEAUTIFY_FLAG" val="#wm#"/>
  <p:tag name="KSO_WM_DIAGRAM_VERSION" val="3"/>
  <p:tag name="KSO_WM_DIAGRAM_COLOR_TRICK" val="2"/>
  <p:tag name="KSO_WM_DIAGRAM_COLOR_TEXT_CAN_REMOVE" val="n"/>
  <p:tag name="KSO_WM_DIAGRAM_GROUP_CODE" val="l1-1"/>
  <p:tag name="KSO_WM_DIAGRAM_MAX_ITEMCNT" val="6"/>
  <p:tag name="KSO_WM_DIAGRAM_MIN_ITEMCNT" val="2"/>
  <p:tag name="KSO_WM_DIAGRAM_VIRTUALLY_FRAME" val="{&quot;height&quot;:414.8125030517578,&quot;left&quot;:66.75005157711003,&quot;top&quot;:76.0875,&quot;width&quot;:817.34997558593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3499999940395355,&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点击此处添加正文，文字是您思想的提炼，为了最终演示发布的良好效果"/>
  <p:tag name="KSO_WM_UNIT_TEXT_FILL_FORE_SCHEMECOLOR_INDEX" val="1"/>
  <p:tag name="KSO_WM_UNIT_TEXT_FILL_TYPE" val="1"/>
  <p:tag name="KSO_WM_UNIT_TEXT_TYPE" val="1"/>
  <p:tag name="KSO_WM_DIAGRAM_USE_COLOR_VALUE" val="{&quot;color_scheme&quot;:1,&quot;color_type&quot;:1,&quot;theme_color_indexes&quot;:[5,6,5,6,5,6]}"/>
</p:tagLst>
</file>

<file path=ppt/tags/tag97.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1_1"/>
  <p:tag name="KSO_WM_UNIT_ID" val="diagram20230315_5*l_h_a*1_1_1"/>
  <p:tag name="KSO_WM_TEMPLATE_CATEGORY" val="diagram"/>
  <p:tag name="KSO_WM_TEMPLATE_INDEX" val="20230315"/>
  <p:tag name="KSO_WM_UNIT_LAYERLEVEL" val="1_1_1"/>
  <p:tag name="KSO_WM_TAG_VERSION" val="3.0"/>
  <p:tag name="KSO_WM_BEAUTIFY_FLAG" val="#wm#"/>
  <p:tag name="KSO_WM_DIAGRAM_VERSION" val="3"/>
  <p:tag name="KSO_WM_DIAGRAM_COLOR_TRICK" val="2"/>
  <p:tag name="KSO_WM_DIAGRAM_COLOR_TEXT_CAN_REMOVE" val="n"/>
  <p:tag name="KSO_WM_DIAGRAM_GROUP_CODE" val="l1-1"/>
  <p:tag name="KSO_WM_DIAGRAM_MAX_ITEMCNT" val="6"/>
  <p:tag name="KSO_WM_DIAGRAM_MIN_ITEMCNT" val="2"/>
  <p:tag name="KSO_WM_DIAGRAM_VIRTUALLY_FRAME" val="{&quot;height&quot;:414.8125030517578,&quot;left&quot;:66.75005157711003,&quot;top&quot;:76.0875,&quot;width&quot;:817.34997558593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添加小标题"/>
  <p:tag name="KSO_WM_UNIT_TEXT_FILL_FORE_SCHEMECOLOR_INDEX" val="1"/>
  <p:tag name="KSO_WM_UNIT_TEXT_FILL_TYPE" val="1"/>
  <p:tag name="KSO_WM_UNIT_TEXT_TYPE" val="1"/>
  <p:tag name="KSO_WM_DIAGRAM_USE_COLOR_VALUE" val="{&quot;color_scheme&quot;:1,&quot;color_type&quot;:1,&quot;theme_color_indexes&quot;:[5,6,5,6,5,6]}"/>
</p:tagLst>
</file>

<file path=ppt/tags/tag98.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0315_5*l_h_i*1_1_1"/>
  <p:tag name="KSO_WM_TEMPLATE_CATEGORY" val="diagram"/>
  <p:tag name="KSO_WM_TEMPLATE_INDEX" val="20230315"/>
  <p:tag name="KSO_WM_UNIT_LAYERLEVEL" val="1_1_1"/>
  <p:tag name="KSO_WM_TAG_VERSION" val="3.0"/>
  <p:tag name="KSO_WM_DIAGRAM_VERSION" val="3"/>
  <p:tag name="KSO_WM_DIAGRAM_COLOR_TRICK" val="2"/>
  <p:tag name="KSO_WM_DIAGRAM_COLOR_TEXT_CAN_REMOVE" val="n"/>
  <p:tag name="KSO_WM_DIAGRAM_GROUP_CODE" val="l1-1"/>
  <p:tag name="KSO_WM_UNIT_SUBTYPE" val="d"/>
  <p:tag name="KSO_WM_UNIT_TYPE" val="l_h_i"/>
  <p:tag name="KSO_WM_UNIT_INDEX" val="1_1_1"/>
  <p:tag name="KSO_WM_DIAGRAM_MAX_ITEMCNT" val="6"/>
  <p:tag name="KSO_WM_DIAGRAM_MIN_ITEMCNT" val="2"/>
  <p:tag name="KSO_WM_DIAGRAM_VIRTUALLY_FRAME" val="{&quot;height&quot;:414.8125030517578,&quot;left&quot;:66.75005157711003,&quot;top&quot;:76.0875,&quot;width&quot;:817.3499755859375}"/>
  <p:tag name="KSO_WM_DIAGRAM_COLOR_MATCH_VALUE" val="{&quot;shape&quot;:{&quot;fill&quot;:{&quot;gradient&quot;:[{&quot;brightness&quot;:0.4000000059604645,&quot;colorType&quot;:1,&quot;foreColorIndex&quot;:5,&quot;pos&quot;:0,&quot;transparency&quot;:0},{&quot;brightness&quot;:0,&quot;colorType&quot;:1,&quot;foreColorIndex&quot;:5,&quot;pos&quot;:1,&quot;transparency&quot;:0},{&quot;brightness&quot;:0,&quot;colorType&quot;:1,&quot;foreColorIndex&quot;:5,&quot;pos&quot;:0.5,&quot;transparency&quot;:0}],&quot;type&quot;:3},&quot;glow&quot;:{&quot;colorType&quot;:0},&quot;line&quot;:{&quot;solidLine&quot;:{&quot;brightness&quot;:0,&quot;colorType&quot;:1,&quot;foreColorIndex&quot;:5,&quot;transparency&quot;:0},&quot;type&quot;:1},&quot;shadow&quot;:{&quot;brightness&quot;:0,&quot;colorType&quot;:1,&quot;foreColorIndex&quot;:5,&quot;transparency&quot;:0.75},&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UNIT_LINE_FORE_SCHEMECOLOR_INDEX" val="5"/>
  <p:tag name="KSO_WM_DIAGRAM_USE_COLOR_VALUE" val="{&quot;color_scheme&quot;:1,&quot;color_type&quot;:1,&quot;theme_color_indexes&quot;:[5,6,5,6,5,6]}"/>
</p:tagLst>
</file>

<file path=ppt/tags/tag99.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0315_5*l_h_i*1_1_2"/>
  <p:tag name="KSO_WM_TEMPLATE_CATEGORY" val="diagram"/>
  <p:tag name="KSO_WM_TEMPLATE_INDEX" val="20230315"/>
  <p:tag name="KSO_WM_UNIT_LAYERLEVEL" val="1_1_1"/>
  <p:tag name="KSO_WM_TAG_VERSION" val="3.0"/>
  <p:tag name="KSO_WM_DIAGRAM_VERSION" val="3"/>
  <p:tag name="KSO_WM_DIAGRAM_COLOR_TRICK" val="2"/>
  <p:tag name="KSO_WM_DIAGRAM_COLOR_TEXT_CAN_REMOVE" val="n"/>
  <p:tag name="KSO_WM_DIAGRAM_GROUP_CODE" val="l1-1"/>
  <p:tag name="KSO_WM_UNIT_TYPE" val="l_h_i"/>
  <p:tag name="KSO_WM_UNIT_INDEX" val="1_1_2"/>
  <p:tag name="KSO_WM_DIAGRAM_MAX_ITEMCNT" val="6"/>
  <p:tag name="KSO_WM_DIAGRAM_MIN_ITEMCNT" val="2"/>
  <p:tag name="KSO_WM_DIAGRAM_VIRTUALLY_FRAME" val="{&quot;height&quot;:414.8125030517578,&quot;left&quot;:66.75005157711003,&quot;top&quot;:76.0875,&quot;width&quot;:817.3499755859375}"/>
  <p:tag name="KSO_WM_DIAGRAM_COLOR_MATCH_VALUE" val="{&quot;shape&quot;:{&quot;fill&quot;:{&quot;gradient&quot;:[{&quot;brightness&quot;:0,&quot;colorType&quot;:1,&quot;foreColorIndex&quot;:5,&quot;pos&quot;:0,&quot;transparency&quot;:0},{&quot;brightness&quot;:-0.25,&quot;colorType&quot;:1,&quot;foreColorIndex&quot;:5,&quot;pos&quot;:0.8500000238418579,&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DIAGRAM_USE_COLOR_VALUE" val="{&quot;color_scheme&quot;:1,&quot;color_type&quot;:1,&quot;theme_color_indexes&quot;:[5,6,5,6,5,6]}"/>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9780</Words>
  <Application>WPS 演示</Application>
  <PresentationFormat>全屏显示(16:9)</PresentationFormat>
  <Paragraphs>412</Paragraphs>
  <Slides>36</Slides>
  <Notes>12</Notes>
  <HiddenSlides>0</HiddenSlides>
  <MMClips>0</MMClips>
  <ScaleCrop>false</ScaleCrop>
  <HeadingPairs>
    <vt:vector size="6" baseType="variant">
      <vt:variant>
        <vt:lpstr>已用的字体</vt:lpstr>
      </vt:variant>
      <vt:variant>
        <vt:i4>21</vt:i4>
      </vt:variant>
      <vt:variant>
        <vt:lpstr>主题</vt:lpstr>
      </vt:variant>
      <vt:variant>
        <vt:i4>2</vt:i4>
      </vt:variant>
      <vt:variant>
        <vt:lpstr>幻灯片标题</vt:lpstr>
      </vt:variant>
      <vt:variant>
        <vt:i4>36</vt:i4>
      </vt:variant>
    </vt:vector>
  </HeadingPairs>
  <TitlesOfParts>
    <vt:vector size="59" baseType="lpstr">
      <vt:lpstr>Arial</vt:lpstr>
      <vt:lpstr>宋体</vt:lpstr>
      <vt:lpstr>Wingdings</vt:lpstr>
      <vt:lpstr>微软雅黑</vt:lpstr>
      <vt:lpstr>微软雅黑</vt:lpstr>
      <vt:lpstr>汉仪旗黑-55简</vt:lpstr>
      <vt:lpstr>Times New Roman</vt:lpstr>
      <vt:lpstr>PingFang SC</vt:lpstr>
      <vt:lpstr>Calibri</vt:lpstr>
      <vt:lpstr>Arial Unicode MS</vt:lpstr>
      <vt:lpstr>等线</vt:lpstr>
      <vt:lpstr>汉仪雅酷黑 75W</vt:lpstr>
      <vt:lpstr>汉仪旗黑-55简</vt:lpstr>
      <vt:lpstr>黑体</vt:lpstr>
      <vt:lpstr>Arial</vt:lpstr>
      <vt:lpstr>Open Sans</vt:lpstr>
      <vt:lpstr>微软雅黑 Light</vt:lpstr>
      <vt:lpstr>Segoe UI</vt:lpstr>
      <vt:lpstr>Wingdings</vt:lpstr>
      <vt:lpstr>等线 Light</vt:lpstr>
      <vt:lpstr>Calibri Light</vt:lpstr>
      <vt:lpstr>Office Theme</vt:lpstr>
      <vt:lpstr>1_Office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PptxGenJS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creator>PptxGenJS</dc:creator>
  <dc:subject>PptxGenJS Presentation</dc:subject>
  <cp:lastModifiedBy>李沅衡</cp:lastModifiedBy>
  <cp:revision>193</cp:revision>
  <dcterms:created xsi:type="dcterms:W3CDTF">2024-11-26T09:22:00Z</dcterms:created>
  <dcterms:modified xsi:type="dcterms:W3CDTF">2024-12-23T12:12:52Z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085A5E4BDF7F4F72A631EACC02D3CC01_13</vt:lpwstr>
  </property>
  <property fmtid="{D5CDD505-2E9C-101B-9397-08002B2CF9AE}" pid="3" name="KSOProductBuildVer">
    <vt:lpwstr>2052-12.1.0.17147</vt:lpwstr>
  </property>
</Properties>
</file>